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aleway"/>
      <p:regular r:id="rId34"/>
      <p:bold r:id="rId35"/>
      <p:italic r:id="rId36"/>
      <p:boldItalic r:id="rId37"/>
    </p:embeddedFont>
    <p:embeddedFont>
      <p:font typeface="Montserrat"/>
      <p:regular r:id="rId38"/>
      <p:bold r:id="rId39"/>
      <p:italic r:id="rId40"/>
      <p:boldItalic r:id="rId41"/>
    </p:embeddedFont>
    <p:embeddedFont>
      <p:font typeface="Varela Round"/>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6.xml"/><Relationship Id="rId42" Type="http://schemas.openxmlformats.org/officeDocument/2006/relationships/font" Target="fonts/VarelaRound-regular.fntdata"/><Relationship Id="rId41" Type="http://schemas.openxmlformats.org/officeDocument/2006/relationships/font" Target="fonts/Montserrat-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bold.fntdata"/><Relationship Id="rId12" Type="http://schemas.openxmlformats.org/officeDocument/2006/relationships/slide" Target="slides/slide8.xml"/><Relationship Id="rId34" Type="http://schemas.openxmlformats.org/officeDocument/2006/relationships/font" Target="fonts/Raleway-regular.fntdata"/><Relationship Id="rId15" Type="http://schemas.openxmlformats.org/officeDocument/2006/relationships/slide" Target="slides/slide11.xml"/><Relationship Id="rId37" Type="http://schemas.openxmlformats.org/officeDocument/2006/relationships/font" Target="fonts/Raleway-boldItalic.fntdata"/><Relationship Id="rId14" Type="http://schemas.openxmlformats.org/officeDocument/2006/relationships/slide" Target="slides/slide10.xml"/><Relationship Id="rId36" Type="http://schemas.openxmlformats.org/officeDocument/2006/relationships/font" Target="fonts/Raleway-italic.fntdata"/><Relationship Id="rId17" Type="http://schemas.openxmlformats.org/officeDocument/2006/relationships/slide" Target="slides/slide13.xml"/><Relationship Id="rId39" Type="http://schemas.openxmlformats.org/officeDocument/2006/relationships/font" Target="fonts/Montserrat-bold.fntdata"/><Relationship Id="rId16" Type="http://schemas.openxmlformats.org/officeDocument/2006/relationships/slide" Target="slides/slide12.xml"/><Relationship Id="rId38" Type="http://schemas.openxmlformats.org/officeDocument/2006/relationships/font" Target="fonts/Montserra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f8596002b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f859600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f8596002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f859600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f8596002b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f8596002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1a69e36a5_2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1a69e36a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1a69e36a5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1a69e36a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1a3fcd849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1a3fcd84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1a69e36a5_3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1a69e36a5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1a69e36a5_3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1a69e36a5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1a69e36a5_3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1a69e36a5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1a69e36a5_3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1a69e36a5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f446569f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f446569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f446569f6_1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f446569f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f4b3921d5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f4b3921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f446569f6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f446569f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1d14d2bac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1d14d2b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1d14d2bac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1d14d2b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f8596002b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f859600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f446569f6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f446569f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1a69e36a5_2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1a69e36a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f446569f6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f446569f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f446569f6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f446569f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f446569f6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f446569f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descr="buildings4.jpg" id="10" name="Google Shape;10;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802058" y="1791243"/>
            <a:ext cx="235200" cy="0"/>
          </a:xfrm>
          <a:prstGeom prst="straightConnector1">
            <a:avLst/>
          </a:prstGeom>
          <a:noFill/>
          <a:ln cap="flat" cmpd="sng" w="9525">
            <a:solidFill>
              <a:srgbClr val="FFFFFF"/>
            </a:solidFill>
            <a:prstDash val="solid"/>
            <a:round/>
            <a:headEnd len="med" w="med" type="none"/>
            <a:tailEnd len="med" w="med" type="none"/>
          </a:ln>
        </p:spPr>
      </p:cxnSp>
      <p:sp>
        <p:nvSpPr>
          <p:cNvPr id="13" name="Google Shape;13;p2"/>
          <p:cNvSpPr txBox="1"/>
          <p:nvPr>
            <p:ph type="ctrTitle"/>
          </p:nvPr>
        </p:nvSpPr>
        <p:spPr>
          <a:xfrm>
            <a:off x="685800" y="1839425"/>
            <a:ext cx="6036600" cy="1159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photo">
  <p:cSld name="BLANK_1">
    <p:spTree>
      <p:nvGrpSpPr>
        <p:cNvPr id="69" name="Shape 69"/>
        <p:cNvGrpSpPr/>
        <p:nvPr/>
      </p:nvGrpSpPr>
      <p:grpSpPr>
        <a:xfrm>
          <a:off x="0" y="0"/>
          <a:ext cx="0" cy="0"/>
          <a:chOff x="0" y="0"/>
          <a:chExt cx="0" cy="0"/>
        </a:xfrm>
      </p:grpSpPr>
      <p:sp>
        <p:nvSpPr>
          <p:cNvPr id="70" name="Google Shape;70;p11"/>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5" name="Shape 15"/>
        <p:cNvGrpSpPr/>
        <p:nvPr/>
      </p:nvGrpSpPr>
      <p:grpSpPr>
        <a:xfrm>
          <a:off x="0" y="0"/>
          <a:ext cx="0" cy="0"/>
          <a:chOff x="0" y="0"/>
          <a:chExt cx="0" cy="0"/>
        </a:xfrm>
      </p:grpSpPr>
      <p:pic>
        <p:nvPicPr>
          <p:cNvPr descr="buildings3.jpg" id="16" name="Google Shape;16;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7" name="Google Shape;17;p3"/>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 name="Google Shape;18;p3"/>
          <p:cNvCxnSpPr/>
          <p:nvPr/>
        </p:nvCxnSpPr>
        <p:spPr>
          <a:xfrm>
            <a:off x="802058" y="1715043"/>
            <a:ext cx="235200" cy="0"/>
          </a:xfrm>
          <a:prstGeom prst="straightConnector1">
            <a:avLst/>
          </a:prstGeom>
          <a:noFill/>
          <a:ln cap="flat" cmpd="sng" w="9525">
            <a:solidFill>
              <a:srgbClr val="FFFFFF"/>
            </a:solidFill>
            <a:prstDash val="solid"/>
            <a:round/>
            <a:headEnd len="med" w="med" type="none"/>
            <a:tailEnd len="med" w="med" type="none"/>
          </a:ln>
        </p:spPr>
      </p:cxnSp>
      <p:sp>
        <p:nvSpPr>
          <p:cNvPr id="19" name="Google Shape;19;p3"/>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 name="Google Shape;20;p3"/>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2" name="Shape 22"/>
        <p:cNvGrpSpPr/>
        <p:nvPr/>
      </p:nvGrpSpPr>
      <p:grpSpPr>
        <a:xfrm>
          <a:off x="0" y="0"/>
          <a:ext cx="0" cy="0"/>
          <a:chOff x="0" y="0"/>
          <a:chExt cx="0" cy="0"/>
        </a:xfrm>
      </p:grpSpPr>
      <p:pic>
        <p:nvPicPr>
          <p:cNvPr descr="buildings1.jpg" id="23" name="Google Shape;23;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4" name="Google Shape;24;p4"/>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4"/>
          <p:cNvCxnSpPr/>
          <p:nvPr/>
        </p:nvCxnSpPr>
        <p:spPr>
          <a:xfrm>
            <a:off x="1915850" y="865200"/>
            <a:ext cx="0" cy="3413100"/>
          </a:xfrm>
          <a:prstGeom prst="straightConnector1">
            <a:avLst/>
          </a:prstGeom>
          <a:noFill/>
          <a:ln cap="flat" cmpd="sng" w="9525">
            <a:solidFill>
              <a:srgbClr val="FFFFFF"/>
            </a:solidFill>
            <a:prstDash val="solid"/>
            <a:round/>
            <a:headEnd len="med" w="med" type="none"/>
            <a:tailEnd len="med" w="med" type="none"/>
          </a:ln>
        </p:spPr>
      </p:cxnSp>
      <p:sp>
        <p:nvSpPr>
          <p:cNvPr id="26" name="Google Shape;26;p4"/>
          <p:cNvSpPr txBox="1"/>
          <p:nvPr>
            <p:ph idx="1" type="body"/>
          </p:nvPr>
        </p:nvSpPr>
        <p:spPr>
          <a:xfrm>
            <a:off x="2529950" y="1013250"/>
            <a:ext cx="5803500" cy="3117000"/>
          </a:xfrm>
          <a:prstGeom prst="rect">
            <a:avLst/>
          </a:prstGeom>
        </p:spPr>
        <p:txBody>
          <a:bodyPr anchorCtr="0" anchor="ctr" bIns="91425" lIns="91425" spcFirstLastPara="1" rIns="91425" wrap="square" tIns="91425">
            <a:noAutofit/>
          </a:bodyPr>
          <a:lstStyle>
            <a:lvl1pPr indent="-419100" lvl="0" marL="457200" rtl="0">
              <a:spcBef>
                <a:spcPts val="600"/>
              </a:spcBef>
              <a:spcAft>
                <a:spcPts val="0"/>
              </a:spcAft>
              <a:buSzPts val="3000"/>
              <a:buChar char="▫"/>
              <a:defRPr i="1" sz="3000"/>
            </a:lvl1pPr>
            <a:lvl2pPr indent="-419100" lvl="1" marL="914400" rtl="0">
              <a:spcBef>
                <a:spcPts val="0"/>
              </a:spcBef>
              <a:spcAft>
                <a:spcPts val="0"/>
              </a:spcAft>
              <a:buSzPts val="3000"/>
              <a:buChar char="▫"/>
              <a:defRPr i="1" sz="3000"/>
            </a:lvl2pPr>
            <a:lvl3pPr indent="-419100" lvl="2" marL="1371600" rtl="0">
              <a:spcBef>
                <a:spcPts val="0"/>
              </a:spcBef>
              <a:spcAft>
                <a:spcPts val="0"/>
              </a:spcAft>
              <a:buSzPts val="3000"/>
              <a:buChar char="▫"/>
              <a:defRPr i="1" sz="3000"/>
            </a:lvl3pPr>
            <a:lvl4pPr indent="-419100" lvl="3" marL="1828800" rtl="0">
              <a:spcBef>
                <a:spcPts val="0"/>
              </a:spcBef>
              <a:spcAft>
                <a:spcPts val="0"/>
              </a:spcAft>
              <a:buSzPts val="3000"/>
              <a:buChar char="▫"/>
              <a:defRPr i="1" sz="3000"/>
            </a:lvl4pPr>
            <a:lvl5pPr indent="-419100" lvl="4" marL="2286000" rtl="0">
              <a:spcBef>
                <a:spcPts val="0"/>
              </a:spcBef>
              <a:spcAft>
                <a:spcPts val="0"/>
              </a:spcAft>
              <a:buSzPts val="3000"/>
              <a:buChar char="▫"/>
              <a:defRPr i="1" sz="3000"/>
            </a:lvl5pPr>
            <a:lvl6pPr indent="-419100" lvl="5" marL="2743200" rtl="0">
              <a:spcBef>
                <a:spcPts val="0"/>
              </a:spcBef>
              <a:spcAft>
                <a:spcPts val="0"/>
              </a:spcAft>
              <a:buSzPts val="3000"/>
              <a:buChar char="▫"/>
              <a:defRPr i="1" sz="3000"/>
            </a:lvl6pPr>
            <a:lvl7pPr indent="-419100" lvl="6" marL="3200400" rtl="0">
              <a:spcBef>
                <a:spcPts val="0"/>
              </a:spcBef>
              <a:spcAft>
                <a:spcPts val="0"/>
              </a:spcAft>
              <a:buSzPts val="3000"/>
              <a:buChar char="▫"/>
              <a:defRPr i="1" sz="3000"/>
            </a:lvl7pPr>
            <a:lvl8pPr indent="-419100" lvl="7" marL="3657600" rtl="0">
              <a:spcBef>
                <a:spcPts val="0"/>
              </a:spcBef>
              <a:spcAft>
                <a:spcPts val="0"/>
              </a:spcAft>
              <a:buSzPts val="3000"/>
              <a:buChar char="▫"/>
              <a:defRPr i="1" sz="3000"/>
            </a:lvl8pPr>
            <a:lvl9pPr indent="-419100" lvl="8" marL="4114800">
              <a:spcBef>
                <a:spcPts val="0"/>
              </a:spcBef>
              <a:spcAft>
                <a:spcPts val="0"/>
              </a:spcAft>
              <a:buSzPts val="3000"/>
              <a:buChar char="▫"/>
              <a:defRPr i="1" sz="3000"/>
            </a:lvl9pPr>
          </a:lstStyle>
          <a:p/>
        </p:txBody>
      </p:sp>
      <p:sp>
        <p:nvSpPr>
          <p:cNvPr id="27" name="Google Shape;27;p4"/>
          <p:cNvSpPr txBox="1"/>
          <p:nvPr/>
        </p:nvSpPr>
        <p:spPr>
          <a:xfrm>
            <a:off x="283500" y="1864150"/>
            <a:ext cx="16323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8" name="Google Shape;28;p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9" name="Shape 29"/>
        <p:cNvGrpSpPr/>
        <p:nvPr/>
      </p:nvGrpSpPr>
      <p:grpSpPr>
        <a:xfrm>
          <a:off x="0" y="0"/>
          <a:ext cx="0" cy="0"/>
          <a:chOff x="0" y="0"/>
          <a:chExt cx="0" cy="0"/>
        </a:xfrm>
      </p:grpSpPr>
      <p:pic>
        <p:nvPicPr>
          <p:cNvPr descr="buildings2.jpg" id="30" name="Google Shape;30;p5"/>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1" name="Google Shape;31;p5"/>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5"/>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33" name="Google Shape;33;p5"/>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4" name="Google Shape;34;p5"/>
          <p:cNvSpPr txBox="1"/>
          <p:nvPr>
            <p:ph idx="1" type="body"/>
          </p:nvPr>
        </p:nvSpPr>
        <p:spPr>
          <a:xfrm>
            <a:off x="2961550" y="1146025"/>
            <a:ext cx="5502900" cy="3547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Font typeface="Raleway"/>
              <a:buChar char="▫"/>
              <a:defRPr>
                <a:latin typeface="Raleway"/>
                <a:ea typeface="Raleway"/>
                <a:cs typeface="Raleway"/>
                <a:sym typeface="Raleway"/>
              </a:defRPr>
            </a:lvl1pPr>
            <a:lvl2pPr indent="-381000" lvl="1" marL="914400">
              <a:spcBef>
                <a:spcPts val="0"/>
              </a:spcBef>
              <a:spcAft>
                <a:spcPts val="0"/>
              </a:spcAft>
              <a:buSzPts val="2400"/>
              <a:buFont typeface="Raleway"/>
              <a:buChar char="▫"/>
              <a:defRPr>
                <a:latin typeface="Raleway"/>
                <a:ea typeface="Raleway"/>
                <a:cs typeface="Raleway"/>
                <a:sym typeface="Raleway"/>
              </a:defRPr>
            </a:lvl2pPr>
            <a:lvl3pPr indent="-381000" lvl="2" marL="1371600">
              <a:spcBef>
                <a:spcPts val="0"/>
              </a:spcBef>
              <a:spcAft>
                <a:spcPts val="0"/>
              </a:spcAft>
              <a:buSzPts val="2400"/>
              <a:buFont typeface="Raleway"/>
              <a:buChar char="▫"/>
              <a:defRPr>
                <a:latin typeface="Raleway"/>
                <a:ea typeface="Raleway"/>
                <a:cs typeface="Raleway"/>
                <a:sym typeface="Raleway"/>
              </a:defRPr>
            </a:lvl3pPr>
            <a:lvl4pPr indent="-381000" lvl="3" marL="1828800">
              <a:spcBef>
                <a:spcPts val="0"/>
              </a:spcBef>
              <a:spcAft>
                <a:spcPts val="0"/>
              </a:spcAft>
              <a:buSzPts val="2400"/>
              <a:buFont typeface="Raleway"/>
              <a:buChar char="▫"/>
              <a:defRPr>
                <a:latin typeface="Raleway"/>
                <a:ea typeface="Raleway"/>
                <a:cs typeface="Raleway"/>
                <a:sym typeface="Raleway"/>
              </a:defRPr>
            </a:lvl4pPr>
            <a:lvl5pPr indent="-381000" lvl="4" marL="2286000">
              <a:spcBef>
                <a:spcPts val="0"/>
              </a:spcBef>
              <a:spcAft>
                <a:spcPts val="0"/>
              </a:spcAft>
              <a:buSzPts val="2400"/>
              <a:buFont typeface="Raleway"/>
              <a:buChar char="▫"/>
              <a:defRPr>
                <a:latin typeface="Raleway"/>
                <a:ea typeface="Raleway"/>
                <a:cs typeface="Raleway"/>
                <a:sym typeface="Raleway"/>
              </a:defRPr>
            </a:lvl5pPr>
            <a:lvl6pPr indent="-381000" lvl="5" marL="2743200">
              <a:spcBef>
                <a:spcPts val="0"/>
              </a:spcBef>
              <a:spcAft>
                <a:spcPts val="0"/>
              </a:spcAft>
              <a:buSzPts val="2400"/>
              <a:buFont typeface="Raleway"/>
              <a:buChar char="▫"/>
              <a:defRPr>
                <a:latin typeface="Raleway"/>
                <a:ea typeface="Raleway"/>
                <a:cs typeface="Raleway"/>
                <a:sym typeface="Raleway"/>
              </a:defRPr>
            </a:lvl6pPr>
            <a:lvl7pPr indent="-381000" lvl="6" marL="3200400">
              <a:spcBef>
                <a:spcPts val="0"/>
              </a:spcBef>
              <a:spcAft>
                <a:spcPts val="0"/>
              </a:spcAft>
              <a:buSzPts val="2400"/>
              <a:buFont typeface="Raleway"/>
              <a:buChar char="▫"/>
              <a:defRPr>
                <a:latin typeface="Raleway"/>
                <a:ea typeface="Raleway"/>
                <a:cs typeface="Raleway"/>
                <a:sym typeface="Raleway"/>
              </a:defRPr>
            </a:lvl7pPr>
            <a:lvl8pPr indent="-381000" lvl="7" marL="3657600">
              <a:spcBef>
                <a:spcPts val="0"/>
              </a:spcBef>
              <a:spcAft>
                <a:spcPts val="0"/>
              </a:spcAft>
              <a:buSzPts val="2400"/>
              <a:buFont typeface="Raleway"/>
              <a:buChar char="▫"/>
              <a:defRPr>
                <a:latin typeface="Raleway"/>
                <a:ea typeface="Raleway"/>
                <a:cs typeface="Raleway"/>
                <a:sym typeface="Raleway"/>
              </a:defRPr>
            </a:lvl8pPr>
            <a:lvl9pPr indent="-381000" lvl="8" marL="4114800">
              <a:spcBef>
                <a:spcPts val="0"/>
              </a:spcBef>
              <a:spcAft>
                <a:spcPts val="0"/>
              </a:spcAft>
              <a:buSzPts val="2400"/>
              <a:buFont typeface="Raleway"/>
              <a:buChar char="▫"/>
              <a:defRPr>
                <a:latin typeface="Raleway"/>
                <a:ea typeface="Raleway"/>
                <a:cs typeface="Raleway"/>
                <a:sym typeface="Raleway"/>
              </a:defRPr>
            </a:lvl9pPr>
          </a:lstStyle>
          <a:p/>
        </p:txBody>
      </p:sp>
      <p:sp>
        <p:nvSpPr>
          <p:cNvPr id="35" name="Google Shape;35;p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6" name="Shape 36"/>
        <p:cNvGrpSpPr/>
        <p:nvPr/>
      </p:nvGrpSpPr>
      <p:grpSpPr>
        <a:xfrm>
          <a:off x="0" y="0"/>
          <a:ext cx="0" cy="0"/>
          <a:chOff x="0" y="0"/>
          <a:chExt cx="0" cy="0"/>
        </a:xfrm>
      </p:grpSpPr>
      <p:pic>
        <p:nvPicPr>
          <p:cNvPr descr="buildings2.jpg" id="37" name="Google Shape;37;p6"/>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8" name="Google Shape;38;p6"/>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6"/>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40" name="Google Shape;40;p6"/>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1" name="Google Shape;41;p6"/>
          <p:cNvSpPr txBox="1"/>
          <p:nvPr>
            <p:ph idx="1" type="body"/>
          </p:nvPr>
        </p:nvSpPr>
        <p:spPr>
          <a:xfrm>
            <a:off x="2949200" y="1146025"/>
            <a:ext cx="2740200" cy="3780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2" name="Google Shape;42;p6"/>
          <p:cNvSpPr txBox="1"/>
          <p:nvPr>
            <p:ph idx="2" type="body"/>
          </p:nvPr>
        </p:nvSpPr>
        <p:spPr>
          <a:xfrm>
            <a:off x="5854441" y="1146025"/>
            <a:ext cx="2740200" cy="3780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3" name="Google Shape;43;p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 name="Shape 44"/>
        <p:cNvGrpSpPr/>
        <p:nvPr/>
      </p:nvGrpSpPr>
      <p:grpSpPr>
        <a:xfrm>
          <a:off x="0" y="0"/>
          <a:ext cx="0" cy="0"/>
          <a:chOff x="0" y="0"/>
          <a:chExt cx="0" cy="0"/>
        </a:xfrm>
      </p:grpSpPr>
      <p:pic>
        <p:nvPicPr>
          <p:cNvPr descr="buildings2.jpg" id="45" name="Google Shape;45;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6" name="Google Shape;46;p7"/>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7"/>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48" name="Google Shape;48;p7"/>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9" name="Google Shape;49;p7"/>
          <p:cNvSpPr txBox="1"/>
          <p:nvPr>
            <p:ph idx="1" type="body"/>
          </p:nvPr>
        </p:nvSpPr>
        <p:spPr>
          <a:xfrm>
            <a:off x="2739575"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0" name="Google Shape;50;p7"/>
          <p:cNvSpPr txBox="1"/>
          <p:nvPr>
            <p:ph idx="2" type="body"/>
          </p:nvPr>
        </p:nvSpPr>
        <p:spPr>
          <a:xfrm>
            <a:off x="4732984"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1" name="Google Shape;51;p7"/>
          <p:cNvSpPr txBox="1"/>
          <p:nvPr>
            <p:ph idx="3" type="body"/>
          </p:nvPr>
        </p:nvSpPr>
        <p:spPr>
          <a:xfrm>
            <a:off x="6726393"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2" name="Google Shape;52;p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pic>
        <p:nvPicPr>
          <p:cNvPr descr="buildings2.jpg" id="54" name="Google Shape;54;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5" name="Google Shape;55;p8"/>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8"/>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57" name="Google Shape;57;p8"/>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8" name="Google Shape;58;p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pic>
        <p:nvPicPr>
          <p:cNvPr descr="buildings2.jpg" id="60" name="Google Shape;60;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1" name="Google Shape;61;p9"/>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9"/>
          <p:cNvCxnSpPr/>
          <p:nvPr/>
        </p:nvCxnSpPr>
        <p:spPr>
          <a:xfrm>
            <a:off x="556950" y="4189168"/>
            <a:ext cx="8030100" cy="0"/>
          </a:xfrm>
          <a:prstGeom prst="straightConnector1">
            <a:avLst/>
          </a:prstGeom>
          <a:noFill/>
          <a:ln cap="flat" cmpd="sng" w="9525">
            <a:solidFill>
              <a:srgbClr val="FFFFFF"/>
            </a:solidFill>
            <a:prstDash val="solid"/>
            <a:round/>
            <a:headEnd len="med" w="med" type="none"/>
            <a:tailEnd len="med" w="med" type="none"/>
          </a:ln>
        </p:spPr>
      </p:cxnSp>
      <p:sp>
        <p:nvSpPr>
          <p:cNvPr id="63" name="Google Shape;63;p9"/>
          <p:cNvSpPr txBox="1"/>
          <p:nvPr>
            <p:ph idx="1" type="body"/>
          </p:nvPr>
        </p:nvSpPr>
        <p:spPr>
          <a:xfrm>
            <a:off x="457200" y="4189175"/>
            <a:ext cx="8229600" cy="6105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SzPts val="1200"/>
              <a:buNone/>
              <a:defRPr sz="1200"/>
            </a:lvl1pPr>
          </a:lstStyle>
          <a:p/>
        </p:txBody>
      </p:sp>
      <p:sp>
        <p:nvSpPr>
          <p:cNvPr id="64" name="Google Shape;64;p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5" name="Shape 65"/>
        <p:cNvGrpSpPr/>
        <p:nvPr/>
      </p:nvGrpSpPr>
      <p:grpSpPr>
        <a:xfrm>
          <a:off x="0" y="0"/>
          <a:ext cx="0" cy="0"/>
          <a:chOff x="0" y="0"/>
          <a:chExt cx="0" cy="0"/>
        </a:xfrm>
      </p:grpSpPr>
      <p:pic>
        <p:nvPicPr>
          <p:cNvPr descr="buildings2.jpg" id="66" name="Google Shape;66;p10"/>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7" name="Google Shape;67;p10"/>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6486D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146025"/>
            <a:ext cx="2154600" cy="816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2961550" y="1146025"/>
            <a:ext cx="5502900" cy="3547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indent="-381000" lvl="1" marL="9144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indent="-381000" lvl="2" marL="13716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indent="-381000" lvl="3" marL="18288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indent="-381000" lvl="4" marL="2286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indent="-381000" lvl="5" marL="27432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indent="-381000" lvl="6" marL="32004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indent="-381000" lvl="7" marL="36576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indent="-381000" lvl="8" marL="41148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p:txBody>
      </p:sp>
      <p:sp>
        <p:nvSpPr>
          <p:cNvPr id="8" name="Google Shape;8;p1"/>
          <p:cNvSpPr txBox="1"/>
          <p:nvPr>
            <p:ph idx="12" type="sldNum"/>
          </p:nvPr>
        </p:nvSpPr>
        <p:spPr>
          <a:xfrm>
            <a:off x="457200" y="4189182"/>
            <a:ext cx="548700" cy="544500"/>
          </a:xfrm>
          <a:prstGeom prst="rect">
            <a:avLst/>
          </a:prstGeom>
          <a:noFill/>
          <a:ln>
            <a:noFill/>
          </a:ln>
        </p:spPr>
        <p:txBody>
          <a:bodyPr anchorCtr="0" anchor="b" bIns="91425" lIns="91425" spcFirstLastPara="1" rIns="91425" wrap="square" tIns="91425">
            <a:noAutofit/>
          </a:bodyPr>
          <a:lstStyle>
            <a:lvl1pPr lvl="0">
              <a:buNone/>
              <a:defRPr b="1" sz="1800">
                <a:solidFill>
                  <a:srgbClr val="FFFFFF"/>
                </a:solidFill>
                <a:latin typeface="Montserrat"/>
                <a:ea typeface="Montserrat"/>
                <a:cs typeface="Montserrat"/>
                <a:sym typeface="Montserrat"/>
              </a:defRPr>
            </a:lvl1pPr>
            <a:lvl2pPr lvl="1">
              <a:buNone/>
              <a:defRPr b="1" sz="1800">
                <a:solidFill>
                  <a:srgbClr val="FFFFFF"/>
                </a:solidFill>
                <a:latin typeface="Montserrat"/>
                <a:ea typeface="Montserrat"/>
                <a:cs typeface="Montserrat"/>
                <a:sym typeface="Montserrat"/>
              </a:defRPr>
            </a:lvl2pPr>
            <a:lvl3pPr lvl="2">
              <a:buNone/>
              <a:defRPr b="1" sz="1800">
                <a:solidFill>
                  <a:srgbClr val="FFFFFF"/>
                </a:solidFill>
                <a:latin typeface="Montserrat"/>
                <a:ea typeface="Montserrat"/>
                <a:cs typeface="Montserrat"/>
                <a:sym typeface="Montserrat"/>
              </a:defRPr>
            </a:lvl3pPr>
            <a:lvl4pPr lvl="3">
              <a:buNone/>
              <a:defRPr b="1" sz="1800">
                <a:solidFill>
                  <a:srgbClr val="FFFFFF"/>
                </a:solidFill>
                <a:latin typeface="Montserrat"/>
                <a:ea typeface="Montserrat"/>
                <a:cs typeface="Montserrat"/>
                <a:sym typeface="Montserrat"/>
              </a:defRPr>
            </a:lvl4pPr>
            <a:lvl5pPr lvl="4">
              <a:buNone/>
              <a:defRPr b="1" sz="1800">
                <a:solidFill>
                  <a:srgbClr val="FFFFFF"/>
                </a:solidFill>
                <a:latin typeface="Montserrat"/>
                <a:ea typeface="Montserrat"/>
                <a:cs typeface="Montserrat"/>
                <a:sym typeface="Montserrat"/>
              </a:defRPr>
            </a:lvl5pPr>
            <a:lvl6pPr lvl="5">
              <a:buNone/>
              <a:defRPr b="1" sz="1800">
                <a:solidFill>
                  <a:srgbClr val="FFFFFF"/>
                </a:solidFill>
                <a:latin typeface="Montserrat"/>
                <a:ea typeface="Montserrat"/>
                <a:cs typeface="Montserrat"/>
                <a:sym typeface="Montserrat"/>
              </a:defRPr>
            </a:lvl6pPr>
            <a:lvl7pPr lvl="6">
              <a:buNone/>
              <a:defRPr b="1" sz="1800">
                <a:solidFill>
                  <a:srgbClr val="FFFFFF"/>
                </a:solidFill>
                <a:latin typeface="Montserrat"/>
                <a:ea typeface="Montserrat"/>
                <a:cs typeface="Montserrat"/>
                <a:sym typeface="Montserrat"/>
              </a:defRPr>
            </a:lvl7pPr>
            <a:lvl8pPr lvl="7">
              <a:buNone/>
              <a:defRPr b="1" sz="1800">
                <a:solidFill>
                  <a:srgbClr val="FFFFFF"/>
                </a:solidFill>
                <a:latin typeface="Montserrat"/>
                <a:ea typeface="Montserrat"/>
                <a:cs typeface="Montserrat"/>
                <a:sym typeface="Montserrat"/>
              </a:defRPr>
            </a:lvl8pPr>
            <a:lvl9pPr lvl="8">
              <a:buNone/>
              <a:defRPr b="1" sz="1800">
                <a:solidFill>
                  <a:srgbClr val="FFFFFF"/>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2"/>
          <p:cNvSpPr txBox="1"/>
          <p:nvPr>
            <p:ph type="ctrTitle"/>
          </p:nvPr>
        </p:nvSpPr>
        <p:spPr>
          <a:xfrm>
            <a:off x="552125" y="3077150"/>
            <a:ext cx="51579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Varela Round"/>
                <a:ea typeface="Varela Round"/>
                <a:cs typeface="Varela Round"/>
                <a:sym typeface="Varela Round"/>
              </a:rPr>
              <a:t>Presented by students:</a:t>
            </a:r>
            <a:endParaRPr sz="2000">
              <a:solidFill>
                <a:srgbClr val="000000"/>
              </a:solidFill>
              <a:latin typeface="Varela Round"/>
              <a:ea typeface="Varela Round"/>
              <a:cs typeface="Varela Round"/>
              <a:sym typeface="Varela Round"/>
            </a:endParaRPr>
          </a:p>
          <a:p>
            <a:pPr indent="0" lvl="0" marL="0" rtl="0" algn="l">
              <a:spcBef>
                <a:spcPts val="0"/>
              </a:spcBef>
              <a:spcAft>
                <a:spcPts val="0"/>
              </a:spcAft>
              <a:buNone/>
            </a:pPr>
            <a:r>
              <a:t/>
            </a:r>
            <a:endParaRPr sz="500">
              <a:solidFill>
                <a:srgbClr val="000000"/>
              </a:solidFill>
              <a:latin typeface="Varela Round"/>
              <a:ea typeface="Varela Round"/>
              <a:cs typeface="Varela Round"/>
              <a:sym typeface="Varela Round"/>
            </a:endParaRPr>
          </a:p>
          <a:p>
            <a:pPr indent="-355600" lvl="0" marL="457200" rtl="0" algn="l">
              <a:spcBef>
                <a:spcPts val="0"/>
              </a:spcBef>
              <a:spcAft>
                <a:spcPts val="0"/>
              </a:spcAft>
              <a:buClr>
                <a:srgbClr val="000000"/>
              </a:buClr>
              <a:buSzPts val="2000"/>
              <a:buFont typeface="Varela Round"/>
              <a:buAutoNum type="arabicPeriod"/>
            </a:pPr>
            <a:r>
              <a:rPr lang="en" sz="2000">
                <a:solidFill>
                  <a:srgbClr val="000000"/>
                </a:solidFill>
                <a:latin typeface="Varela Round"/>
                <a:ea typeface="Varela Round"/>
                <a:cs typeface="Varela Round"/>
                <a:sym typeface="Varela Round"/>
              </a:rPr>
              <a:t>Viatcheslav  Kagan 	311763213</a:t>
            </a:r>
            <a:endParaRPr sz="2000">
              <a:solidFill>
                <a:srgbClr val="000000"/>
              </a:solidFill>
              <a:latin typeface="Varela Round"/>
              <a:ea typeface="Varela Round"/>
              <a:cs typeface="Varela Round"/>
              <a:sym typeface="Varela Round"/>
            </a:endParaRPr>
          </a:p>
          <a:p>
            <a:pPr indent="-355600" lvl="0" marL="457200" rtl="0" algn="l">
              <a:spcBef>
                <a:spcPts val="0"/>
              </a:spcBef>
              <a:spcAft>
                <a:spcPts val="0"/>
              </a:spcAft>
              <a:buClr>
                <a:srgbClr val="000000"/>
              </a:buClr>
              <a:buSzPts val="2000"/>
              <a:buFont typeface="Varela Round"/>
              <a:buAutoNum type="arabicPeriod"/>
            </a:pPr>
            <a:r>
              <a:rPr lang="en" sz="2000">
                <a:solidFill>
                  <a:srgbClr val="000000"/>
                </a:solidFill>
                <a:latin typeface="Varela Round"/>
                <a:ea typeface="Varela Round"/>
                <a:cs typeface="Varela Round"/>
                <a:sym typeface="Varela Round"/>
              </a:rPr>
              <a:t>Liad Khamdadash		313299877</a:t>
            </a:r>
            <a:endParaRPr sz="2000">
              <a:solidFill>
                <a:srgbClr val="000000"/>
              </a:solidFill>
              <a:latin typeface="Varela Round"/>
              <a:ea typeface="Varela Round"/>
              <a:cs typeface="Varela Round"/>
              <a:sym typeface="Varela Round"/>
            </a:endParaRPr>
          </a:p>
          <a:p>
            <a:pPr indent="0" lvl="0" marL="0" rtl="0" algn="l">
              <a:spcBef>
                <a:spcPts val="0"/>
              </a:spcBef>
              <a:spcAft>
                <a:spcPts val="0"/>
              </a:spcAft>
              <a:buNone/>
            </a:pPr>
            <a:r>
              <a:t/>
            </a:r>
            <a:endParaRPr sz="700">
              <a:solidFill>
                <a:srgbClr val="000000"/>
              </a:solidFill>
              <a:latin typeface="Varela Round"/>
              <a:ea typeface="Varela Round"/>
              <a:cs typeface="Varela Round"/>
              <a:sym typeface="Varela Round"/>
            </a:endParaRPr>
          </a:p>
          <a:p>
            <a:pPr indent="457200" lvl="0" marL="1828800" rtl="0" algn="l">
              <a:spcBef>
                <a:spcPts val="0"/>
              </a:spcBef>
              <a:spcAft>
                <a:spcPts val="0"/>
              </a:spcAft>
              <a:buNone/>
            </a:pPr>
            <a:r>
              <a:rPr lang="en" sz="2000">
                <a:solidFill>
                  <a:srgbClr val="000000"/>
                </a:solidFill>
                <a:latin typeface="Varela Round"/>
                <a:ea typeface="Varela Round"/>
                <a:cs typeface="Varela Round"/>
                <a:sym typeface="Varela Round"/>
              </a:rPr>
              <a:t>March - June 2020</a:t>
            </a:r>
            <a:endParaRPr sz="2000">
              <a:solidFill>
                <a:srgbClr val="000000"/>
              </a:solidFill>
              <a:latin typeface="Varela Round"/>
              <a:ea typeface="Varela Round"/>
              <a:cs typeface="Varela Round"/>
              <a:sym typeface="Varela Round"/>
            </a:endParaRPr>
          </a:p>
        </p:txBody>
      </p:sp>
      <p:grpSp>
        <p:nvGrpSpPr>
          <p:cNvPr id="77" name="Google Shape;77;p12"/>
          <p:cNvGrpSpPr/>
          <p:nvPr/>
        </p:nvGrpSpPr>
        <p:grpSpPr>
          <a:xfrm>
            <a:off x="800651" y="1070678"/>
            <a:ext cx="543560" cy="446273"/>
            <a:chOff x="2599525" y="3688600"/>
            <a:chExt cx="428675" cy="351950"/>
          </a:xfrm>
        </p:grpSpPr>
        <p:sp>
          <p:nvSpPr>
            <p:cNvPr id="78" name="Google Shape;78;p12"/>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2"/>
          <p:cNvSpPr txBox="1"/>
          <p:nvPr/>
        </p:nvSpPr>
        <p:spPr>
          <a:xfrm>
            <a:off x="301075" y="443600"/>
            <a:ext cx="86949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Varela Round"/>
                <a:ea typeface="Varela Round"/>
                <a:cs typeface="Varela Round"/>
                <a:sym typeface="Varela Round"/>
              </a:rPr>
              <a:t>10356 Programming languages Seminar, Afeka, Spring Semester, Dr. Aviv Itzhak</a:t>
            </a:r>
            <a:endParaRPr sz="1700"/>
          </a:p>
        </p:txBody>
      </p:sp>
      <p:sp>
        <p:nvSpPr>
          <p:cNvPr id="82" name="Google Shape;8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2"/>
          <p:cNvSpPr txBox="1"/>
          <p:nvPr>
            <p:ph idx="4294967295" type="title"/>
          </p:nvPr>
        </p:nvSpPr>
        <p:spPr>
          <a:xfrm>
            <a:off x="1638650" y="866425"/>
            <a:ext cx="7056900" cy="22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Research and Development </a:t>
            </a:r>
            <a:br>
              <a:rPr lang="en" sz="3600"/>
            </a:br>
            <a:r>
              <a:rPr lang="en" sz="3600"/>
              <a:t>	Python </a:t>
            </a:r>
            <a:r>
              <a:rPr lang="en" sz="3600">
                <a:solidFill>
                  <a:schemeClr val="lt1"/>
                </a:solidFill>
              </a:rPr>
              <a:t>Multithreading </a:t>
            </a:r>
            <a:r>
              <a:rPr lang="en" sz="3600"/>
              <a:t>-</a:t>
            </a:r>
            <a:endParaRPr sz="3600"/>
          </a:p>
          <a:p>
            <a:pPr indent="0" lvl="0" marL="0" rtl="0" algn="l">
              <a:spcBef>
                <a:spcPts val="0"/>
              </a:spcBef>
              <a:spcAft>
                <a:spcPts val="0"/>
              </a:spcAft>
              <a:buNone/>
            </a:pPr>
            <a:r>
              <a:rPr lang="en" sz="3600"/>
              <a:t>Data Encryption Standard</a:t>
            </a:r>
            <a:br>
              <a:rPr lang="en" sz="3600"/>
            </a:br>
            <a:r>
              <a:rPr lang="en" sz="3600"/>
              <a:t>	</a:t>
            </a:r>
            <a:r>
              <a:rPr lang="en" sz="3600"/>
              <a:t>			Algorithm</a:t>
            </a:r>
            <a:endParaRPr sz="3600"/>
          </a:p>
        </p:txBody>
      </p:sp>
      <p:pic>
        <p:nvPicPr>
          <p:cNvPr id="84" name="Google Shape;84;p12"/>
          <p:cNvPicPr preferRelativeResize="0"/>
          <p:nvPr/>
        </p:nvPicPr>
        <p:blipFill>
          <a:blip r:embed="rId3">
            <a:alphaModFix/>
          </a:blip>
          <a:stretch>
            <a:fillRect/>
          </a:stretch>
        </p:blipFill>
        <p:spPr>
          <a:xfrm>
            <a:off x="6324094" y="2895600"/>
            <a:ext cx="2309206" cy="1522738"/>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400"/>
                                        <p:tgtEl>
                                          <p:spTgt spid="81"/>
                                        </p:tgtEl>
                                      </p:cBhvr>
                                    </p:animEffect>
                                  </p:childTnLst>
                                </p:cTn>
                              </p:par>
                            </p:childTnLst>
                          </p:cTn>
                        </p:par>
                        <p:par>
                          <p:cTn fill="hold">
                            <p:stCondLst>
                              <p:cond delay="2400"/>
                            </p:stCondLst>
                            <p:childTnLst>
                              <p:par>
                                <p:cTn fill="hold" nodeType="afterEffect" presetClass="entr" presetID="2" presetSubtype="8">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300"/>
                                        <p:tgtEl>
                                          <p:spTgt spid="76"/>
                                        </p:tgtEl>
                                        <p:attrNameLst>
                                          <p:attrName>ppt_x</p:attrName>
                                        </p:attrNameLst>
                                      </p:cBhvr>
                                      <p:tavLst>
                                        <p:tav fmla="" tm="0">
                                          <p:val>
                                            <p:strVal val="#ppt_x-1"/>
                                          </p:val>
                                        </p:tav>
                                        <p:tav fmla="" tm="100000">
                                          <p:val>
                                            <p:strVal val="#ppt_x"/>
                                          </p:val>
                                        </p:tav>
                                      </p:tavLst>
                                    </p:anim>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4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5" name="Google Shape;175;p21"/>
          <p:cNvSpPr txBox="1"/>
          <p:nvPr>
            <p:ph idx="1" type="body"/>
          </p:nvPr>
        </p:nvSpPr>
        <p:spPr>
          <a:xfrm>
            <a:off x="367925" y="952850"/>
            <a:ext cx="5739600" cy="337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2000">
                <a:solidFill>
                  <a:schemeClr val="lt1"/>
                </a:solidFill>
              </a:rPr>
              <a:t>The system function call fork() creates a copy of the process, which has called it. This copy runs as a child process of the calling process. The child process gets the data and the code of the parent process. The child process receives a process number (PID, Process IDentifier) of its own from the operating system. The child process runs as an independent instance, this means independent of a parent process.</a:t>
            </a:r>
            <a:endParaRPr b="1" sz="2000" u="sng"/>
          </a:p>
        </p:txBody>
      </p:sp>
      <p:sp>
        <p:nvSpPr>
          <p:cNvPr id="176" name="Google Shape;176;p21"/>
          <p:cNvSpPr txBox="1"/>
          <p:nvPr>
            <p:ph idx="1" type="body"/>
          </p:nvPr>
        </p:nvSpPr>
        <p:spPr>
          <a:xfrm>
            <a:off x="444125" y="305450"/>
            <a:ext cx="3719700" cy="54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i="1" lang="en" sz="2000" u="sng">
                <a:solidFill>
                  <a:schemeClr val="lt1"/>
                </a:solidFill>
              </a:rPr>
              <a:t>Fork?!</a:t>
            </a:r>
            <a:endParaRPr i="1" sz="2000">
              <a:solidFill>
                <a:schemeClr val="lt1"/>
              </a:solidFill>
            </a:endParaRPr>
          </a:p>
          <a:p>
            <a:pPr indent="0" lvl="0" marL="0" rtl="0" algn="l">
              <a:spcBef>
                <a:spcPts val="600"/>
              </a:spcBef>
              <a:spcAft>
                <a:spcPts val="0"/>
              </a:spcAft>
              <a:buNone/>
            </a:pPr>
            <a:r>
              <a:t/>
            </a:r>
            <a:endParaRPr b="1" sz="2000" u="sng"/>
          </a:p>
        </p:txBody>
      </p:sp>
      <p:pic>
        <p:nvPicPr>
          <p:cNvPr id="177" name="Google Shape;177;p21"/>
          <p:cNvPicPr preferRelativeResize="0"/>
          <p:nvPr/>
        </p:nvPicPr>
        <p:blipFill>
          <a:blip r:embed="rId3">
            <a:alphaModFix/>
          </a:blip>
          <a:stretch>
            <a:fillRect/>
          </a:stretch>
        </p:blipFill>
        <p:spPr>
          <a:xfrm>
            <a:off x="5958675" y="1534550"/>
            <a:ext cx="2765875" cy="207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2"/>
          <p:cNvSpPr txBox="1"/>
          <p:nvPr>
            <p:ph idx="4294967295" type="ctrTitle"/>
          </p:nvPr>
        </p:nvSpPr>
        <p:spPr>
          <a:xfrm>
            <a:off x="1371600" y="1825500"/>
            <a:ext cx="4401000" cy="23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Thread</a:t>
            </a:r>
            <a:br>
              <a:rPr lang="en" sz="7200"/>
            </a:br>
            <a:r>
              <a:rPr lang="en" sz="7200"/>
              <a:t>		Pool</a:t>
            </a:r>
            <a:endParaRPr sz="7200"/>
          </a:p>
        </p:txBody>
      </p:sp>
      <p:sp>
        <p:nvSpPr>
          <p:cNvPr id="183" name="Google Shape;183;p2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4" name="Google Shape;184;p22"/>
          <p:cNvSpPr/>
          <p:nvPr/>
        </p:nvSpPr>
        <p:spPr>
          <a:xfrm rot="9835936">
            <a:off x="6580777" y="2593760"/>
            <a:ext cx="162728" cy="1553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2"/>
          <p:cNvGrpSpPr/>
          <p:nvPr/>
        </p:nvGrpSpPr>
        <p:grpSpPr>
          <a:xfrm>
            <a:off x="5000188" y="1088674"/>
            <a:ext cx="162685" cy="162919"/>
            <a:chOff x="5294400" y="974850"/>
            <a:chExt cx="416500" cy="417100"/>
          </a:xfrm>
        </p:grpSpPr>
        <p:sp>
          <p:nvSpPr>
            <p:cNvPr id="186" name="Google Shape;186;p22"/>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2"/>
          <p:cNvGrpSpPr/>
          <p:nvPr/>
        </p:nvGrpSpPr>
        <p:grpSpPr>
          <a:xfrm>
            <a:off x="7068971" y="1715282"/>
            <a:ext cx="1262238" cy="1262397"/>
            <a:chOff x="6643075" y="3664250"/>
            <a:chExt cx="407950" cy="407975"/>
          </a:xfrm>
        </p:grpSpPr>
        <p:sp>
          <p:nvSpPr>
            <p:cNvPr id="189" name="Google Shape;189;p22"/>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2"/>
          <p:cNvGrpSpPr/>
          <p:nvPr/>
        </p:nvGrpSpPr>
        <p:grpSpPr>
          <a:xfrm rot="4171020">
            <a:off x="6563376" y="1551792"/>
            <a:ext cx="454545" cy="454519"/>
            <a:chOff x="576250" y="4319400"/>
            <a:chExt cx="442075" cy="442050"/>
          </a:xfrm>
        </p:grpSpPr>
        <p:sp>
          <p:nvSpPr>
            <p:cNvPr id="192" name="Google Shape;192;p2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22"/>
          <p:cNvGrpSpPr/>
          <p:nvPr/>
        </p:nvGrpSpPr>
        <p:grpSpPr>
          <a:xfrm>
            <a:off x="4620498" y="1288158"/>
            <a:ext cx="358875" cy="358875"/>
            <a:chOff x="5941025" y="3634400"/>
            <a:chExt cx="467650" cy="467650"/>
          </a:xfrm>
        </p:grpSpPr>
        <p:sp>
          <p:nvSpPr>
            <p:cNvPr id="197" name="Google Shape;197;p22"/>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2"/>
          <p:cNvSpPr/>
          <p:nvPr/>
        </p:nvSpPr>
        <p:spPr>
          <a:xfrm rot="1902146">
            <a:off x="7410556" y="1156422"/>
            <a:ext cx="162718" cy="15536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rot="-1130564">
            <a:off x="4363392" y="1257498"/>
            <a:ext cx="162712" cy="15536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827348" y="2810428"/>
            <a:ext cx="98496" cy="9404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rot="-9946640">
            <a:off x="7756225" y="760054"/>
            <a:ext cx="98495" cy="9404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rot="3967602">
            <a:off x="4264877" y="1514899"/>
            <a:ext cx="98505" cy="9405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rot="715072">
            <a:off x="5038782" y="1345443"/>
            <a:ext cx="1437259" cy="262263"/>
          </a:xfrm>
          <a:custGeom>
            <a:rect b="b" l="l" r="r" t="t"/>
            <a:pathLst>
              <a:path extrusionOk="0" h="10491" w="57493">
                <a:moveTo>
                  <a:pt x="0" y="10491"/>
                </a:moveTo>
                <a:cubicBezTo>
                  <a:pt x="4699" y="8766"/>
                  <a:pt x="18614" y="1056"/>
                  <a:pt x="28196" y="138"/>
                </a:cubicBezTo>
                <a:cubicBezTo>
                  <a:pt x="37778" y="-780"/>
                  <a:pt x="52610" y="4176"/>
                  <a:pt x="57493" y="4984"/>
                </a:cubicBezTo>
              </a:path>
            </a:pathLst>
          </a:custGeom>
          <a:noFill/>
          <a:ln cap="flat" cmpd="sng" w="9525">
            <a:solidFill>
              <a:srgbClr val="FFFFFF"/>
            </a:solidFill>
            <a:prstDash val="dash"/>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4" name="Google Shape;214;p23"/>
          <p:cNvSpPr txBox="1"/>
          <p:nvPr>
            <p:ph idx="1" type="body"/>
          </p:nvPr>
        </p:nvSpPr>
        <p:spPr>
          <a:xfrm>
            <a:off x="367925" y="952850"/>
            <a:ext cx="5739600" cy="337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2000">
                <a:solidFill>
                  <a:schemeClr val="lt1"/>
                </a:solidFill>
              </a:rPr>
              <a:t>A process pool object which controls a pool of worker processes to which jobs can be submitted. It supports asynchronous results with timeouts and callbacks and has a parallel map implementation. processes are the number of worker processes to use. The threads are the number of threads that you want and tasks are a list of tasks that most map to the service.</a:t>
            </a:r>
            <a:endParaRPr i="1" sz="2000">
              <a:solidFill>
                <a:schemeClr val="lt1"/>
              </a:solidFill>
            </a:endParaRPr>
          </a:p>
          <a:p>
            <a:pPr indent="0" lvl="0" marL="0" rtl="0" algn="l">
              <a:spcBef>
                <a:spcPts val="600"/>
              </a:spcBef>
              <a:spcAft>
                <a:spcPts val="0"/>
              </a:spcAft>
              <a:buNone/>
            </a:pPr>
            <a:r>
              <a:t/>
            </a:r>
            <a:endParaRPr b="1" sz="2000" u="sng"/>
          </a:p>
        </p:txBody>
      </p:sp>
      <p:sp>
        <p:nvSpPr>
          <p:cNvPr id="215" name="Google Shape;215;p23"/>
          <p:cNvSpPr txBox="1"/>
          <p:nvPr>
            <p:ph idx="1" type="body"/>
          </p:nvPr>
        </p:nvSpPr>
        <p:spPr>
          <a:xfrm>
            <a:off x="444125" y="305450"/>
            <a:ext cx="3719700" cy="54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i="1" lang="en" sz="2000" u="sng">
                <a:solidFill>
                  <a:schemeClr val="lt1"/>
                </a:solidFill>
              </a:rPr>
              <a:t>Pool?!</a:t>
            </a:r>
            <a:endParaRPr i="1" sz="2000">
              <a:solidFill>
                <a:schemeClr val="lt1"/>
              </a:solidFill>
            </a:endParaRPr>
          </a:p>
          <a:p>
            <a:pPr indent="0" lvl="0" marL="0" rtl="0" algn="l">
              <a:spcBef>
                <a:spcPts val="600"/>
              </a:spcBef>
              <a:spcAft>
                <a:spcPts val="0"/>
              </a:spcAft>
              <a:buNone/>
            </a:pPr>
            <a:r>
              <a:t/>
            </a:r>
            <a:endParaRPr b="1" sz="2000" u="sng"/>
          </a:p>
        </p:txBody>
      </p:sp>
      <p:pic>
        <p:nvPicPr>
          <p:cNvPr id="216" name="Google Shape;216;p23"/>
          <p:cNvPicPr preferRelativeResize="0"/>
          <p:nvPr/>
        </p:nvPicPr>
        <p:blipFill>
          <a:blip r:embed="rId3">
            <a:alphaModFix/>
          </a:blip>
          <a:stretch>
            <a:fillRect/>
          </a:stretch>
        </p:blipFill>
        <p:spPr>
          <a:xfrm>
            <a:off x="6276300" y="1725774"/>
            <a:ext cx="2468350" cy="138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2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Montserrat"/>
                <a:ea typeface="Montserrat"/>
                <a:cs typeface="Montserrat"/>
                <a:sym typeface="Montserrat"/>
              </a:rPr>
              <a:t>‹#›</a:t>
            </a:fld>
            <a:endParaRPr>
              <a:latin typeface="Montserrat"/>
              <a:ea typeface="Montserrat"/>
              <a:cs typeface="Montserrat"/>
              <a:sym typeface="Montserrat"/>
            </a:endParaRPr>
          </a:p>
        </p:txBody>
      </p:sp>
      <p:sp>
        <p:nvSpPr>
          <p:cNvPr id="222" name="Google Shape;222;p24"/>
          <p:cNvSpPr txBox="1"/>
          <p:nvPr>
            <p:ph idx="4294967295" type="ctrTitle"/>
          </p:nvPr>
        </p:nvSpPr>
        <p:spPr>
          <a:xfrm>
            <a:off x="5097450" y="1202325"/>
            <a:ext cx="3668700" cy="24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rPr>
              <a:t>Cryptography</a:t>
            </a:r>
            <a:endParaRPr sz="7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ppt_w</p:attrName>
                                        </p:attrNameLst>
                                      </p:cBhvr>
                                      <p:tavLst>
                                        <p:tav fmla="" tm="0">
                                          <p:val>
                                            <p:strVal val="0"/>
                                          </p:val>
                                        </p:tav>
                                        <p:tav fmla="" tm="100000">
                                          <p:val>
                                            <p:strVal val="#ppt_w"/>
                                          </p:val>
                                        </p:tav>
                                      </p:tavLst>
                                    </p:anim>
                                    <p:anim calcmode="lin" valueType="num">
                                      <p:cBhvr additive="base">
                                        <p:cTn dur="1000"/>
                                        <p:tgtEl>
                                          <p:spTgt spid="22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txBox="1"/>
          <p:nvPr>
            <p:ph idx="1" type="body"/>
          </p:nvPr>
        </p:nvSpPr>
        <p:spPr>
          <a:xfrm>
            <a:off x="1965275" y="353125"/>
            <a:ext cx="6909300" cy="4380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000"/>
              <a:t>Cryptography is a method of protecting information and communications through the use of codes so that only those for whom the information is intended can read and process it. The pre-fix "crypt" means "hidden" or "vault" and the suffix "graphy" stands for "writing."</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Cryptography involves creating written or generated codes that allow information to be kept secret. </a:t>
            </a:r>
            <a:endParaRPr sz="2000"/>
          </a:p>
          <a:p>
            <a:pPr indent="0" lvl="0" marL="0" rtl="0" algn="l">
              <a:spcBef>
                <a:spcPts val="600"/>
              </a:spcBef>
              <a:spcAft>
                <a:spcPts val="0"/>
              </a:spcAft>
              <a:buNone/>
            </a:pPr>
            <a:r>
              <a:rPr lang="en" sz="2000"/>
              <a:t>The information cannot be read without a key to decrypt it. It maintains its integrity during transit and while being stored.</a:t>
            </a:r>
            <a:endParaRPr sz="2000"/>
          </a:p>
        </p:txBody>
      </p:sp>
      <p:sp>
        <p:nvSpPr>
          <p:cNvPr id="228" name="Google Shape;228;p2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29" name="Google Shape;229;p25"/>
          <p:cNvPicPr preferRelativeResize="0"/>
          <p:nvPr/>
        </p:nvPicPr>
        <p:blipFill>
          <a:blip r:embed="rId3">
            <a:alphaModFix/>
          </a:blip>
          <a:stretch>
            <a:fillRect/>
          </a:stretch>
        </p:blipFill>
        <p:spPr>
          <a:xfrm>
            <a:off x="313350" y="953475"/>
            <a:ext cx="1575725" cy="76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Montserrat"/>
                <a:ea typeface="Montserrat"/>
                <a:cs typeface="Montserrat"/>
                <a:sym typeface="Montserrat"/>
              </a:rPr>
              <a:t>‹#›</a:t>
            </a:fld>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7"/>
          <p:cNvSpPr txBox="1"/>
          <p:nvPr>
            <p:ph idx="1" type="body"/>
          </p:nvPr>
        </p:nvSpPr>
        <p:spPr>
          <a:xfrm>
            <a:off x="1928825" y="580675"/>
            <a:ext cx="6888600" cy="3947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000"/>
              <a:t>DES is a block cipher algorithm that takes plain text in blocks of 64 bits and converts them to ciphertext using keys of 48 bits. It is a symmetric key algorithm, which means that the same key is used for </a:t>
            </a:r>
            <a:r>
              <a:rPr lang="en" sz="2000" u="sng"/>
              <a:t>encrypting</a:t>
            </a:r>
            <a:r>
              <a:rPr lang="en" sz="2000"/>
              <a:t> and </a:t>
            </a:r>
            <a:r>
              <a:rPr lang="en" sz="2000" u="sng"/>
              <a:t>decrypting</a:t>
            </a:r>
            <a:r>
              <a:rPr lang="en" sz="2000"/>
              <a:t> ​data. Both the sender and the receiver must know and use the same private key. </a:t>
            </a:r>
            <a:endParaRPr sz="2000"/>
          </a:p>
          <a:p>
            <a:pPr indent="0" lvl="0" marL="0" rtl="0" algn="l">
              <a:spcBef>
                <a:spcPts val="600"/>
              </a:spcBef>
              <a:spcAft>
                <a:spcPts val="0"/>
              </a:spcAft>
              <a:buNone/>
            </a:pPr>
            <a:r>
              <a:rPr lang="en" sz="2000"/>
              <a:t>It is the most popular security algorithm and has been found vulnerable against very powerful attacks and therefore, the popularity has been found slightly on decline.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sp>
        <p:nvSpPr>
          <p:cNvPr id="240" name="Google Shape;240;p2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idx="1" type="body"/>
          </p:nvPr>
        </p:nvSpPr>
        <p:spPr>
          <a:xfrm>
            <a:off x="1928825" y="693850"/>
            <a:ext cx="6888600" cy="3544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000"/>
              <a:t>For example, if we take the plaintext message "8787878787878787", </a:t>
            </a:r>
            <a:endParaRPr sz="2000"/>
          </a:p>
          <a:p>
            <a:pPr indent="0" lvl="0" marL="0" rtl="0" algn="l">
              <a:spcBef>
                <a:spcPts val="600"/>
              </a:spcBef>
              <a:spcAft>
                <a:spcPts val="0"/>
              </a:spcAft>
              <a:buNone/>
            </a:pPr>
            <a:r>
              <a:rPr lang="en" sz="2000"/>
              <a:t>and encrypt it with the DES key: "0E329232EA6D0D73", </a:t>
            </a:r>
            <a:br>
              <a:rPr lang="en" sz="2000"/>
            </a:br>
            <a:r>
              <a:rPr lang="en" sz="2000"/>
              <a:t>we end up with the ciphertext "0000000000000000".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If the ciphertext is decrypted with the same secret DES key "0E329232EA6D0D73", </a:t>
            </a:r>
            <a:endParaRPr sz="2000"/>
          </a:p>
          <a:p>
            <a:pPr indent="0" lvl="0" marL="0" rtl="0" algn="l">
              <a:spcBef>
                <a:spcPts val="600"/>
              </a:spcBef>
              <a:spcAft>
                <a:spcPts val="0"/>
              </a:spcAft>
              <a:buNone/>
            </a:pPr>
            <a:r>
              <a:rPr lang="en" sz="2000"/>
              <a:t>the result is the original plaintext "8787878787878787".</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sp>
        <p:nvSpPr>
          <p:cNvPr id="246" name="Google Shape;246;p2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ph idx="1" type="body"/>
          </p:nvPr>
        </p:nvSpPr>
        <p:spPr>
          <a:xfrm>
            <a:off x="1928825" y="493950"/>
            <a:ext cx="6888600" cy="33252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000"/>
              <a:t>DES is based on the two fundamental attributes of cryptography: substitution (also called as confusion) and transposition (also called as diffusion). DES consists of 16 steps, each of which is called as a round. Each round performs the steps of substitution and transposition.</a:t>
            </a:r>
            <a:endParaRPr sz="2000"/>
          </a:p>
        </p:txBody>
      </p:sp>
      <p:sp>
        <p:nvSpPr>
          <p:cNvPr id="252" name="Google Shape;252;p2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idx="1" type="body"/>
          </p:nvPr>
        </p:nvSpPr>
        <p:spPr>
          <a:xfrm>
            <a:off x="1928825" y="312850"/>
            <a:ext cx="6888600" cy="4420800"/>
          </a:xfrm>
          <a:prstGeom prst="rect">
            <a:avLst/>
          </a:prstGeom>
        </p:spPr>
        <p:txBody>
          <a:bodyPr anchorCtr="0" anchor="ctr" bIns="91425" lIns="91425" spcFirstLastPara="1" rIns="91425" wrap="square" tIns="91425">
            <a:noAutofit/>
          </a:bodyPr>
          <a:lstStyle/>
          <a:p>
            <a:pPr indent="-355600" lvl="0" marL="457200" rtl="0" algn="l">
              <a:spcBef>
                <a:spcPts val="600"/>
              </a:spcBef>
              <a:spcAft>
                <a:spcPts val="0"/>
              </a:spcAft>
              <a:buSzPts val="2000"/>
              <a:buAutoNum type="arabicPeriod"/>
            </a:pPr>
            <a:r>
              <a:rPr lang="en" sz="2000"/>
              <a:t>In the first step, the 64 bit plain text block is handed over to an initial Permutation (IP) function.</a:t>
            </a:r>
            <a:endParaRPr sz="2000"/>
          </a:p>
          <a:p>
            <a:pPr indent="-355600" lvl="0" marL="457200" rtl="0" algn="l">
              <a:spcBef>
                <a:spcPts val="0"/>
              </a:spcBef>
              <a:spcAft>
                <a:spcPts val="0"/>
              </a:spcAft>
              <a:buSzPts val="2000"/>
              <a:buAutoNum type="arabicPeriod"/>
            </a:pPr>
            <a:r>
              <a:rPr lang="en" sz="2000"/>
              <a:t>The initial permutation performed on plain text.</a:t>
            </a:r>
            <a:endParaRPr sz="2000"/>
          </a:p>
          <a:p>
            <a:pPr indent="-355600" lvl="0" marL="457200" rtl="0" algn="l">
              <a:spcBef>
                <a:spcPts val="0"/>
              </a:spcBef>
              <a:spcAft>
                <a:spcPts val="0"/>
              </a:spcAft>
              <a:buSzPts val="2000"/>
              <a:buAutoNum type="arabicPeriod"/>
            </a:pPr>
            <a:r>
              <a:rPr lang="en" sz="2000"/>
              <a:t>Next the initial permutation (IP) produces two halves of the permuted block; says Left Plain Text (LPT) and Right Plain Text (RPT).</a:t>
            </a:r>
            <a:endParaRPr sz="2000"/>
          </a:p>
          <a:p>
            <a:pPr indent="-355600" lvl="0" marL="457200" rtl="0" algn="l">
              <a:spcBef>
                <a:spcPts val="0"/>
              </a:spcBef>
              <a:spcAft>
                <a:spcPts val="0"/>
              </a:spcAft>
              <a:buSzPts val="2000"/>
              <a:buAutoNum type="arabicPeriod"/>
            </a:pPr>
            <a:r>
              <a:rPr lang="en" sz="2000"/>
              <a:t>Now each LPT and RPT to go through 16 rounds of encryption process.</a:t>
            </a:r>
            <a:endParaRPr sz="2000"/>
          </a:p>
          <a:p>
            <a:pPr indent="-355600" lvl="0" marL="457200" rtl="0" algn="l">
              <a:spcBef>
                <a:spcPts val="0"/>
              </a:spcBef>
              <a:spcAft>
                <a:spcPts val="0"/>
              </a:spcAft>
              <a:buSzPts val="2000"/>
              <a:buAutoNum type="arabicPeriod"/>
            </a:pPr>
            <a:r>
              <a:rPr lang="en" sz="2000"/>
              <a:t>In the end, LPT and RPT are rejoined and a Final Permutation (FP) is performed on the combined block</a:t>
            </a:r>
            <a:endParaRPr sz="2000"/>
          </a:p>
          <a:p>
            <a:pPr indent="-355600" lvl="0" marL="457200" rtl="0" algn="l">
              <a:spcBef>
                <a:spcPts val="0"/>
              </a:spcBef>
              <a:spcAft>
                <a:spcPts val="0"/>
              </a:spcAft>
              <a:buSzPts val="2000"/>
              <a:buAutoNum type="arabicPeriod"/>
            </a:pPr>
            <a:r>
              <a:rPr lang="en" sz="2000"/>
              <a:t>The result of this process produces 64 bit cipher text.</a:t>
            </a:r>
            <a:endParaRPr sz="2000"/>
          </a:p>
        </p:txBody>
      </p:sp>
      <p:sp>
        <p:nvSpPr>
          <p:cNvPr id="258" name="Google Shape;258;p3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0" name="Google Shape;90;p13"/>
          <p:cNvSpPr txBox="1"/>
          <p:nvPr>
            <p:ph idx="1" type="body"/>
          </p:nvPr>
        </p:nvSpPr>
        <p:spPr>
          <a:xfrm>
            <a:off x="291725" y="229250"/>
            <a:ext cx="5678400" cy="204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
          </a:p>
          <a:p>
            <a:pPr indent="0" lvl="0" marL="628650" rtl="0" algn="l">
              <a:spcBef>
                <a:spcPts val="600"/>
              </a:spcBef>
              <a:spcAft>
                <a:spcPts val="0"/>
              </a:spcAft>
              <a:buNone/>
            </a:pPr>
            <a:r>
              <a:t/>
            </a:r>
            <a:endParaRPr b="1" sz="2000" u="sng"/>
          </a:p>
          <a:p>
            <a:pPr indent="285750" lvl="0" marL="628650" rtl="0" algn="l">
              <a:spcBef>
                <a:spcPts val="600"/>
              </a:spcBef>
              <a:spcAft>
                <a:spcPts val="0"/>
              </a:spcAft>
              <a:buNone/>
            </a:pPr>
            <a:r>
              <a:rPr b="1" lang="en" sz="2000" u="sng"/>
              <a:t>Seminar Technologies:</a:t>
            </a:r>
            <a:endParaRPr b="1" sz="2000" u="sng"/>
          </a:p>
          <a:p>
            <a:pPr indent="-355600" lvl="0" marL="1828800" rtl="0" algn="l">
              <a:spcBef>
                <a:spcPts val="600"/>
              </a:spcBef>
              <a:spcAft>
                <a:spcPts val="0"/>
              </a:spcAft>
              <a:buSzPts val="2000"/>
              <a:buAutoNum type="arabicPeriod"/>
            </a:pPr>
            <a:r>
              <a:rPr b="1" lang="en" sz="2000">
                <a:solidFill>
                  <a:srgbClr val="000000"/>
                </a:solidFill>
              </a:rPr>
              <a:t>Python</a:t>
            </a:r>
            <a:r>
              <a:rPr b="1" lang="en" sz="2000"/>
              <a:t> language</a:t>
            </a:r>
            <a:endParaRPr b="1" sz="1000"/>
          </a:p>
          <a:p>
            <a:pPr indent="-355600" lvl="0" marL="1828800" rtl="0" algn="l">
              <a:spcBef>
                <a:spcPts val="0"/>
              </a:spcBef>
              <a:spcAft>
                <a:spcPts val="0"/>
              </a:spcAft>
              <a:buSzPts val="2000"/>
              <a:buAutoNum type="arabicPeriod"/>
            </a:pPr>
            <a:r>
              <a:rPr b="1" lang="en" sz="2000">
                <a:solidFill>
                  <a:srgbClr val="000000"/>
                </a:solidFill>
              </a:rPr>
              <a:t>Multithreading</a:t>
            </a:r>
            <a:r>
              <a:rPr b="1" lang="en" sz="2000"/>
              <a:t> programming</a:t>
            </a:r>
            <a:endParaRPr b="1" sz="2000"/>
          </a:p>
        </p:txBody>
      </p:sp>
      <p:pic>
        <p:nvPicPr>
          <p:cNvPr id="91" name="Google Shape;91;p13"/>
          <p:cNvPicPr preferRelativeResize="0"/>
          <p:nvPr/>
        </p:nvPicPr>
        <p:blipFill>
          <a:blip r:embed="rId3">
            <a:alphaModFix/>
          </a:blip>
          <a:stretch>
            <a:fillRect/>
          </a:stretch>
        </p:blipFill>
        <p:spPr>
          <a:xfrm>
            <a:off x="6329160" y="2594149"/>
            <a:ext cx="2123077" cy="1595025"/>
          </a:xfrm>
          <a:prstGeom prst="rect">
            <a:avLst/>
          </a:prstGeom>
          <a:noFill/>
          <a:ln>
            <a:noFill/>
          </a:ln>
        </p:spPr>
      </p:pic>
      <p:pic>
        <p:nvPicPr>
          <p:cNvPr id="92" name="Google Shape;92;p13"/>
          <p:cNvPicPr preferRelativeResize="0"/>
          <p:nvPr/>
        </p:nvPicPr>
        <p:blipFill>
          <a:blip r:embed="rId4">
            <a:alphaModFix/>
          </a:blip>
          <a:stretch>
            <a:fillRect/>
          </a:stretch>
        </p:blipFill>
        <p:spPr>
          <a:xfrm>
            <a:off x="6431800" y="609325"/>
            <a:ext cx="1738601" cy="1595024"/>
          </a:xfrm>
          <a:prstGeom prst="rect">
            <a:avLst/>
          </a:prstGeom>
          <a:noFill/>
          <a:ln>
            <a:noFill/>
          </a:ln>
        </p:spPr>
      </p:pic>
      <p:sp>
        <p:nvSpPr>
          <p:cNvPr id="93" name="Google Shape;93;p13"/>
          <p:cNvSpPr txBox="1"/>
          <p:nvPr>
            <p:ph idx="1" type="body"/>
          </p:nvPr>
        </p:nvSpPr>
        <p:spPr>
          <a:xfrm>
            <a:off x="291725" y="2404075"/>
            <a:ext cx="6275400" cy="19752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0"/>
              </a:spcAft>
              <a:buNone/>
            </a:pPr>
            <a:r>
              <a:rPr b="1" lang="en" sz="2000" u="sng"/>
              <a:t>Our goal:</a:t>
            </a:r>
            <a:endParaRPr b="1" sz="2000"/>
          </a:p>
          <a:p>
            <a:pPr indent="285750" lvl="0" marL="1085850" rtl="0" algn="l">
              <a:spcBef>
                <a:spcPts val="600"/>
              </a:spcBef>
              <a:spcAft>
                <a:spcPts val="0"/>
              </a:spcAft>
              <a:buNone/>
            </a:pPr>
            <a:r>
              <a:rPr b="1" lang="en" sz="2000"/>
              <a:t>Implementation of </a:t>
            </a:r>
            <a:r>
              <a:rPr b="1" lang="en" sz="2000" u="sng">
                <a:solidFill>
                  <a:srgbClr val="000000"/>
                </a:solidFill>
              </a:rPr>
              <a:t>Data Encryption </a:t>
            </a:r>
            <a:endParaRPr b="1" sz="2000" u="sng">
              <a:solidFill>
                <a:srgbClr val="000000"/>
              </a:solidFill>
            </a:endParaRPr>
          </a:p>
          <a:p>
            <a:pPr indent="285750" lvl="0" marL="1085850" rtl="0" algn="l">
              <a:spcBef>
                <a:spcPts val="600"/>
              </a:spcBef>
              <a:spcAft>
                <a:spcPts val="0"/>
              </a:spcAft>
              <a:buNone/>
            </a:pPr>
            <a:r>
              <a:rPr b="1" lang="en" sz="2000" u="sng">
                <a:solidFill>
                  <a:srgbClr val="000000"/>
                </a:solidFill>
              </a:rPr>
              <a:t>Standard</a:t>
            </a:r>
            <a:r>
              <a:rPr b="1" lang="en" sz="2000"/>
              <a:t> algorithm while using </a:t>
            </a:r>
            <a:endParaRPr b="1" sz="2000"/>
          </a:p>
          <a:p>
            <a:pPr indent="285750" lvl="0" marL="1085850" rtl="0" algn="l">
              <a:spcBef>
                <a:spcPts val="600"/>
              </a:spcBef>
              <a:spcAft>
                <a:spcPts val="0"/>
              </a:spcAft>
              <a:buNone/>
            </a:pPr>
            <a:r>
              <a:rPr b="1" lang="en" sz="2000"/>
              <a:t>python multithreading technique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1700"/>
                                        <p:tgtEl>
                                          <p:spTgt spid="90"/>
                                        </p:tgtEl>
                                        <p:attrNameLst>
                                          <p:attrName>ppt_w</p:attrName>
                                        </p:attrNameLst>
                                      </p:cBhvr>
                                      <p:tavLst>
                                        <p:tav fmla="" tm="0">
                                          <p:val>
                                            <p:strVal val="0"/>
                                          </p:val>
                                        </p:tav>
                                        <p:tav fmla="" tm="100000">
                                          <p:val>
                                            <p:strVal val="#ppt_w"/>
                                          </p:val>
                                        </p:tav>
                                      </p:tavLst>
                                    </p:anim>
                                    <p:anim calcmode="lin" valueType="num">
                                      <p:cBhvr additive="base">
                                        <p:cTn dur="1700"/>
                                        <p:tgtEl>
                                          <p:spTgt spid="90"/>
                                        </p:tgtEl>
                                        <p:attrNameLst>
                                          <p:attrName>ppt_h</p:attrName>
                                        </p:attrNameLst>
                                      </p:cBhvr>
                                      <p:tavLst>
                                        <p:tav fmla="" tm="0">
                                          <p:val>
                                            <p:strVal val="0"/>
                                          </p:val>
                                        </p:tav>
                                        <p:tav fmla="" tm="100000">
                                          <p:val>
                                            <p:strVal val="#ppt_h"/>
                                          </p:val>
                                        </p:tav>
                                      </p:tavLst>
                                    </p:anim>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400"/>
                                        <p:tgtEl>
                                          <p:spTgt spid="93"/>
                                        </p:tgtEl>
                                        <p:attrNameLst>
                                          <p:attrName>ppt_y</p:attrName>
                                        </p:attrNameLst>
                                      </p:cBhvr>
                                      <p:tavLst>
                                        <p:tav fmla="" tm="0">
                                          <p:val>
                                            <p:strVal val="#ppt_y+1"/>
                                          </p:val>
                                        </p:tav>
                                        <p:tav fmla="" tm="100000">
                                          <p:val>
                                            <p:strVal val="#ppt_y"/>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pic>
        <p:nvPicPr>
          <p:cNvPr id="264" name="Google Shape;264;p31"/>
          <p:cNvPicPr preferRelativeResize="0"/>
          <p:nvPr/>
        </p:nvPicPr>
        <p:blipFill>
          <a:blip r:embed="rId3">
            <a:alphaModFix/>
          </a:blip>
          <a:stretch>
            <a:fillRect/>
          </a:stretch>
        </p:blipFill>
        <p:spPr>
          <a:xfrm>
            <a:off x="1189600" y="297863"/>
            <a:ext cx="7393774" cy="45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pic>
        <p:nvPicPr>
          <p:cNvPr id="270" name="Google Shape;270;p32"/>
          <p:cNvPicPr preferRelativeResize="0"/>
          <p:nvPr/>
        </p:nvPicPr>
        <p:blipFill>
          <a:blip r:embed="rId3">
            <a:alphaModFix/>
          </a:blip>
          <a:stretch>
            <a:fillRect/>
          </a:stretch>
        </p:blipFill>
        <p:spPr>
          <a:xfrm>
            <a:off x="1839013" y="281113"/>
            <a:ext cx="5465987" cy="458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idx="4294967295" type="ctrTitle"/>
          </p:nvPr>
        </p:nvSpPr>
        <p:spPr>
          <a:xfrm>
            <a:off x="990600" y="1619125"/>
            <a:ext cx="5481600" cy="2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lt1"/>
                </a:solidFill>
              </a:rPr>
              <a:t>Sequential</a:t>
            </a:r>
            <a:endParaRPr sz="7200">
              <a:solidFill>
                <a:schemeClr val="lt1"/>
              </a:solidFill>
            </a:endParaRPr>
          </a:p>
          <a:p>
            <a:pPr indent="457200" lvl="0" marL="914400" rtl="0" algn="l">
              <a:spcBef>
                <a:spcPts val="0"/>
              </a:spcBef>
              <a:spcAft>
                <a:spcPts val="0"/>
              </a:spcAft>
              <a:buClr>
                <a:schemeClr val="dk1"/>
              </a:buClr>
              <a:buSzPts val="1100"/>
              <a:buFont typeface="Arial"/>
              <a:buNone/>
            </a:pPr>
            <a:r>
              <a:rPr lang="en" sz="7200">
                <a:solidFill>
                  <a:schemeClr val="lt1"/>
                </a:solidFill>
              </a:rPr>
              <a:t>Code</a:t>
            </a:r>
            <a:endParaRPr sz="7200"/>
          </a:p>
        </p:txBody>
      </p:sp>
      <p:sp>
        <p:nvSpPr>
          <p:cNvPr id="276" name="Google Shape;276;p3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77" name="Google Shape;277;p33"/>
          <p:cNvSpPr/>
          <p:nvPr/>
        </p:nvSpPr>
        <p:spPr>
          <a:xfrm rot="9835936">
            <a:off x="7037977" y="2212760"/>
            <a:ext cx="162728" cy="1553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3"/>
          <p:cNvGrpSpPr/>
          <p:nvPr/>
        </p:nvGrpSpPr>
        <p:grpSpPr>
          <a:xfrm>
            <a:off x="5457388" y="707674"/>
            <a:ext cx="162685" cy="162919"/>
            <a:chOff x="5294400" y="974850"/>
            <a:chExt cx="416500" cy="417100"/>
          </a:xfrm>
        </p:grpSpPr>
        <p:sp>
          <p:nvSpPr>
            <p:cNvPr id="279" name="Google Shape;279;p33"/>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3"/>
          <p:cNvGrpSpPr/>
          <p:nvPr/>
        </p:nvGrpSpPr>
        <p:grpSpPr>
          <a:xfrm>
            <a:off x="7449971" y="1334282"/>
            <a:ext cx="1262238" cy="1262397"/>
            <a:chOff x="6643075" y="3664250"/>
            <a:chExt cx="407950" cy="407975"/>
          </a:xfrm>
        </p:grpSpPr>
        <p:sp>
          <p:nvSpPr>
            <p:cNvPr id="282" name="Google Shape;282;p33"/>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3"/>
          <p:cNvGrpSpPr/>
          <p:nvPr/>
        </p:nvGrpSpPr>
        <p:grpSpPr>
          <a:xfrm rot="4171020">
            <a:off x="7020576" y="1170792"/>
            <a:ext cx="454545" cy="454519"/>
            <a:chOff x="576250" y="4319400"/>
            <a:chExt cx="442075" cy="442050"/>
          </a:xfrm>
        </p:grpSpPr>
        <p:sp>
          <p:nvSpPr>
            <p:cNvPr id="285" name="Google Shape;285;p33"/>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3"/>
          <p:cNvGrpSpPr/>
          <p:nvPr/>
        </p:nvGrpSpPr>
        <p:grpSpPr>
          <a:xfrm>
            <a:off x="5077698" y="907158"/>
            <a:ext cx="358875" cy="358875"/>
            <a:chOff x="5941025" y="3634400"/>
            <a:chExt cx="467650" cy="467650"/>
          </a:xfrm>
        </p:grpSpPr>
        <p:sp>
          <p:nvSpPr>
            <p:cNvPr id="290" name="Google Shape;290;p33"/>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3"/>
          <p:cNvSpPr/>
          <p:nvPr/>
        </p:nvSpPr>
        <p:spPr>
          <a:xfrm rot="1902146">
            <a:off x="7867756" y="775422"/>
            <a:ext cx="162718" cy="15536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rot="-1130564">
            <a:off x="4820592" y="876498"/>
            <a:ext cx="162712" cy="15536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7284548" y="2429428"/>
            <a:ext cx="98496" cy="9404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rot="-9946640">
            <a:off x="8213425" y="379054"/>
            <a:ext cx="98495" cy="9404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rot="3967602">
            <a:off x="4722077" y="1133899"/>
            <a:ext cx="98505" cy="9405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rot="715072">
            <a:off x="5495982" y="964443"/>
            <a:ext cx="1437259" cy="262263"/>
          </a:xfrm>
          <a:custGeom>
            <a:rect b="b" l="l" r="r" t="t"/>
            <a:pathLst>
              <a:path extrusionOk="0" h="10491" w="57493">
                <a:moveTo>
                  <a:pt x="0" y="10491"/>
                </a:moveTo>
                <a:cubicBezTo>
                  <a:pt x="4699" y="8766"/>
                  <a:pt x="18614" y="1056"/>
                  <a:pt x="28196" y="138"/>
                </a:cubicBezTo>
                <a:cubicBezTo>
                  <a:pt x="37778" y="-780"/>
                  <a:pt x="52610" y="4176"/>
                  <a:pt x="57493" y="4984"/>
                </a:cubicBezTo>
              </a:path>
            </a:pathLst>
          </a:custGeom>
          <a:noFill/>
          <a:ln cap="flat" cmpd="sng" w="9525">
            <a:solidFill>
              <a:srgbClr val="FFFFFF"/>
            </a:solidFill>
            <a:prstDash val="dash"/>
            <a:round/>
            <a:headEnd len="med" w="med" type="none"/>
            <a:tailEnd len="med" w="med" type="non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sp>
        <p:nvSpPr>
          <p:cNvPr id="307" name="Google Shape;307;p34"/>
          <p:cNvSpPr txBox="1"/>
          <p:nvPr>
            <p:ph idx="1" type="body"/>
          </p:nvPr>
        </p:nvSpPr>
        <p:spPr>
          <a:xfrm>
            <a:off x="290850" y="312850"/>
            <a:ext cx="8526600" cy="78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u="sng"/>
              <a:t>Code and explanations:</a:t>
            </a:r>
            <a:endParaRPr sz="2000" u="sng"/>
          </a:p>
        </p:txBody>
      </p:sp>
      <p:sp>
        <p:nvSpPr>
          <p:cNvPr id="308" name="Google Shape;308;p34"/>
          <p:cNvSpPr txBox="1"/>
          <p:nvPr>
            <p:ph idx="1" type="body"/>
          </p:nvPr>
        </p:nvSpPr>
        <p:spPr>
          <a:xfrm>
            <a:off x="484800" y="1184725"/>
            <a:ext cx="8138700" cy="78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Sequential programming is when the algorithm to be solved consists of operations one after the other and you do not have to do alternative operations.</a:t>
            </a:r>
            <a:endParaRPr sz="2000"/>
          </a:p>
          <a:p>
            <a:pPr indent="0" lvl="0" marL="0" rtl="0" algn="l">
              <a:spcBef>
                <a:spcPts val="600"/>
              </a:spcBef>
              <a:spcAft>
                <a:spcPts val="0"/>
              </a:spcAft>
              <a:buNone/>
            </a:pPr>
            <a:r>
              <a:rPr lang="en" sz="2000"/>
              <a:t>In our code we just implement the whole algorhitm we explained before using all the blocks and tables for that.</a:t>
            </a:r>
            <a:endParaRPr sz="2000"/>
          </a:p>
          <a:p>
            <a:pPr indent="0" lvl="0" marL="0" rtl="0" algn="l">
              <a:spcBef>
                <a:spcPts val="600"/>
              </a:spcBef>
              <a:spcAft>
                <a:spcPts val="0"/>
              </a:spcAft>
              <a:buNone/>
            </a:pPr>
            <a:r>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5"/>
          <p:cNvSpPr txBox="1"/>
          <p:nvPr>
            <p:ph idx="4294967295" type="ctrTitle"/>
          </p:nvPr>
        </p:nvSpPr>
        <p:spPr>
          <a:xfrm>
            <a:off x="415563" y="1483075"/>
            <a:ext cx="7423500" cy="33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Parallel Code</a:t>
            </a:r>
            <a:endParaRPr sz="7200"/>
          </a:p>
          <a:p>
            <a:pPr indent="457200" lvl="0" marL="914400" rtl="0" algn="l">
              <a:spcBef>
                <a:spcPts val="0"/>
              </a:spcBef>
              <a:spcAft>
                <a:spcPts val="0"/>
              </a:spcAft>
              <a:buNone/>
            </a:pPr>
            <a:r>
              <a:rPr lang="en" sz="7200"/>
              <a:t>Threads</a:t>
            </a:r>
            <a:endParaRPr sz="7200"/>
          </a:p>
        </p:txBody>
      </p:sp>
      <p:sp>
        <p:nvSpPr>
          <p:cNvPr id="314" name="Google Shape;314;p3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5" name="Google Shape;315;p35"/>
          <p:cNvSpPr/>
          <p:nvPr/>
        </p:nvSpPr>
        <p:spPr>
          <a:xfrm rot="9835936">
            <a:off x="7037977" y="2212760"/>
            <a:ext cx="162728" cy="1553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35"/>
          <p:cNvGrpSpPr/>
          <p:nvPr/>
        </p:nvGrpSpPr>
        <p:grpSpPr>
          <a:xfrm>
            <a:off x="5457388" y="707674"/>
            <a:ext cx="162685" cy="162919"/>
            <a:chOff x="5294400" y="974850"/>
            <a:chExt cx="416500" cy="417100"/>
          </a:xfrm>
        </p:grpSpPr>
        <p:sp>
          <p:nvSpPr>
            <p:cNvPr id="317" name="Google Shape;317;p35"/>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35"/>
          <p:cNvGrpSpPr/>
          <p:nvPr/>
        </p:nvGrpSpPr>
        <p:grpSpPr>
          <a:xfrm>
            <a:off x="7449971" y="1334282"/>
            <a:ext cx="1262238" cy="1262397"/>
            <a:chOff x="6643075" y="3664250"/>
            <a:chExt cx="407950" cy="407975"/>
          </a:xfrm>
        </p:grpSpPr>
        <p:sp>
          <p:nvSpPr>
            <p:cNvPr id="320" name="Google Shape;320;p35"/>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35"/>
          <p:cNvGrpSpPr/>
          <p:nvPr/>
        </p:nvGrpSpPr>
        <p:grpSpPr>
          <a:xfrm rot="4171020">
            <a:off x="7020576" y="1170792"/>
            <a:ext cx="454545" cy="454519"/>
            <a:chOff x="576250" y="4319400"/>
            <a:chExt cx="442075" cy="442050"/>
          </a:xfrm>
        </p:grpSpPr>
        <p:sp>
          <p:nvSpPr>
            <p:cNvPr id="323" name="Google Shape;323;p35"/>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5"/>
          <p:cNvGrpSpPr/>
          <p:nvPr/>
        </p:nvGrpSpPr>
        <p:grpSpPr>
          <a:xfrm>
            <a:off x="5077698" y="907158"/>
            <a:ext cx="358875" cy="358875"/>
            <a:chOff x="5941025" y="3634400"/>
            <a:chExt cx="467650" cy="467650"/>
          </a:xfrm>
        </p:grpSpPr>
        <p:sp>
          <p:nvSpPr>
            <p:cNvPr id="328" name="Google Shape;328;p35"/>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5"/>
          <p:cNvSpPr/>
          <p:nvPr/>
        </p:nvSpPr>
        <p:spPr>
          <a:xfrm rot="1902146">
            <a:off x="7867756" y="775422"/>
            <a:ext cx="162718" cy="15536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rot="-1130564">
            <a:off x="4820592" y="876498"/>
            <a:ext cx="162712" cy="15536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7284548" y="2429428"/>
            <a:ext cx="98496" cy="9404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rot="-9946640">
            <a:off x="8213425" y="379054"/>
            <a:ext cx="98495" cy="9404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rot="3967602">
            <a:off x="4722077" y="1133899"/>
            <a:ext cx="98505" cy="9405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rot="715072">
            <a:off x="5495982" y="964443"/>
            <a:ext cx="1437259" cy="262263"/>
          </a:xfrm>
          <a:custGeom>
            <a:rect b="b" l="l" r="r" t="t"/>
            <a:pathLst>
              <a:path extrusionOk="0" h="10491" w="57493">
                <a:moveTo>
                  <a:pt x="0" y="10491"/>
                </a:moveTo>
                <a:cubicBezTo>
                  <a:pt x="4699" y="8766"/>
                  <a:pt x="18614" y="1056"/>
                  <a:pt x="28196" y="138"/>
                </a:cubicBezTo>
                <a:cubicBezTo>
                  <a:pt x="37778" y="-780"/>
                  <a:pt x="52610" y="4176"/>
                  <a:pt x="57493" y="4984"/>
                </a:cubicBezTo>
              </a:path>
            </a:pathLst>
          </a:custGeom>
          <a:noFill/>
          <a:ln cap="flat" cmpd="sng" w="9525">
            <a:solidFill>
              <a:srgbClr val="FFFFFF"/>
            </a:solidFill>
            <a:prstDash val="dash"/>
            <a:round/>
            <a:headEnd len="med" w="med" type="none"/>
            <a:tailEnd len="med" w="med"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sp>
        <p:nvSpPr>
          <p:cNvPr id="345" name="Google Shape;345;p36"/>
          <p:cNvSpPr txBox="1"/>
          <p:nvPr>
            <p:ph idx="1" type="body"/>
          </p:nvPr>
        </p:nvSpPr>
        <p:spPr>
          <a:xfrm>
            <a:off x="290850" y="312850"/>
            <a:ext cx="6199800" cy="77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u="sng"/>
              <a:t>Code and explanations:</a:t>
            </a:r>
            <a:endParaRPr sz="2000" u="sng"/>
          </a:p>
        </p:txBody>
      </p:sp>
      <p:sp>
        <p:nvSpPr>
          <p:cNvPr id="346" name="Google Shape;346;p36"/>
          <p:cNvSpPr txBox="1"/>
          <p:nvPr>
            <p:ph idx="1" type="body"/>
          </p:nvPr>
        </p:nvSpPr>
        <p:spPr>
          <a:xfrm>
            <a:off x="443250" y="1379650"/>
            <a:ext cx="8037300" cy="136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We implement Pool Thread way and Fork Thread way,</a:t>
            </a:r>
            <a:br>
              <a:rPr lang="en" sz="2000"/>
            </a:br>
            <a:r>
              <a:rPr lang="en" sz="2000"/>
              <a:t>a</a:t>
            </a:r>
            <a:r>
              <a:rPr lang="en" sz="2000"/>
              <a:t>nd got time running </a:t>
            </a:r>
            <a:r>
              <a:rPr lang="en" sz="2000"/>
              <a:t>results</a:t>
            </a:r>
            <a:r>
              <a:rPr lang="en" sz="2000"/>
              <a:t> that are worse than in sequential code.</a:t>
            </a:r>
            <a:br>
              <a:rPr lang="en" sz="2000"/>
            </a:br>
            <a:r>
              <a:rPr lang="en" sz="2000"/>
              <a:t>In both ways we used threads from libraries that imported it.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sp>
        <p:nvSpPr>
          <p:cNvPr id="352" name="Google Shape;352;p37"/>
          <p:cNvSpPr txBox="1"/>
          <p:nvPr>
            <p:ph idx="4294967295" type="ctrTitle"/>
          </p:nvPr>
        </p:nvSpPr>
        <p:spPr>
          <a:xfrm>
            <a:off x="293400" y="267975"/>
            <a:ext cx="8557200" cy="34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000000"/>
                </a:solidFill>
              </a:rPr>
              <a:t>Why parallel</a:t>
            </a:r>
            <a:endParaRPr sz="7200">
              <a:solidFill>
                <a:srgbClr val="000000"/>
              </a:solidFill>
            </a:endParaRPr>
          </a:p>
          <a:p>
            <a:pPr indent="0" lvl="0" marL="0" rtl="0" algn="ctr">
              <a:spcBef>
                <a:spcPts val="0"/>
              </a:spcBef>
              <a:spcAft>
                <a:spcPts val="0"/>
              </a:spcAft>
              <a:buNone/>
            </a:pPr>
            <a:r>
              <a:rPr lang="en" sz="7200">
                <a:solidFill>
                  <a:srgbClr val="000000"/>
                </a:solidFill>
              </a:rPr>
              <a:t>solution better</a:t>
            </a:r>
            <a:endParaRPr sz="7200">
              <a:solidFill>
                <a:srgbClr val="000000"/>
              </a:solidFill>
            </a:endParaRPr>
          </a:p>
          <a:p>
            <a:pPr indent="0" lvl="0" marL="0" rtl="0" algn="ctr">
              <a:spcBef>
                <a:spcPts val="0"/>
              </a:spcBef>
              <a:spcAft>
                <a:spcPts val="0"/>
              </a:spcAft>
              <a:buNone/>
            </a:pPr>
            <a:r>
              <a:rPr lang="en" sz="7200">
                <a:solidFill>
                  <a:srgbClr val="000000"/>
                </a:solidFill>
              </a:rPr>
              <a:t>than Sequential In General?</a:t>
            </a:r>
            <a:endParaRPr sz="72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sp>
        <p:nvSpPr>
          <p:cNvPr id="358" name="Google Shape;358;p38"/>
          <p:cNvSpPr txBox="1"/>
          <p:nvPr>
            <p:ph idx="4294967295" type="ctrTitle"/>
          </p:nvPr>
        </p:nvSpPr>
        <p:spPr>
          <a:xfrm>
            <a:off x="457200" y="496575"/>
            <a:ext cx="8314200" cy="29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Multithreading solution is: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Reduces the time consumption/ response time</a:t>
            </a:r>
            <a:endParaRPr sz="2000"/>
          </a:p>
          <a:p>
            <a:pPr indent="-355600" lvl="0" marL="457200" rtl="0" algn="l">
              <a:spcBef>
                <a:spcPts val="0"/>
              </a:spcBef>
              <a:spcAft>
                <a:spcPts val="0"/>
              </a:spcAft>
              <a:buSzPts val="2000"/>
              <a:buChar char="●"/>
            </a:pPr>
            <a:r>
              <a:rPr lang="en" sz="2000"/>
              <a:t>Improving performance and faster access</a:t>
            </a:r>
            <a:endParaRPr sz="2000"/>
          </a:p>
          <a:p>
            <a:pPr indent="-355600" lvl="0" marL="457200" rtl="0" algn="l">
              <a:spcBef>
                <a:spcPts val="0"/>
              </a:spcBef>
              <a:spcAft>
                <a:spcPts val="0"/>
              </a:spcAft>
              <a:buSzPts val="2000"/>
              <a:buChar char="●"/>
            </a:pPr>
            <a:r>
              <a:rPr lang="en" sz="2000"/>
              <a:t>Simplifies the code</a:t>
            </a:r>
            <a:endParaRPr sz="2000"/>
          </a:p>
          <a:p>
            <a:pPr indent="-355600" lvl="0" marL="457200" rtl="0" algn="l">
              <a:spcBef>
                <a:spcPts val="0"/>
              </a:spcBef>
              <a:spcAft>
                <a:spcPts val="0"/>
              </a:spcAft>
              <a:buSzPts val="2000"/>
              <a:buChar char="●"/>
            </a:pPr>
            <a:r>
              <a:rPr lang="en" sz="2000"/>
              <a:t>Better utilization of resources</a:t>
            </a:r>
            <a:endParaRPr sz="2000"/>
          </a:p>
          <a:p>
            <a:pPr indent="-355600" lvl="0" marL="457200" rtl="0" algn="l">
              <a:spcBef>
                <a:spcPts val="0"/>
              </a:spcBef>
              <a:spcAft>
                <a:spcPts val="0"/>
              </a:spcAft>
              <a:buSzPts val="2000"/>
              <a:buChar char="●"/>
            </a:pPr>
            <a:r>
              <a:rPr lang="en" sz="2000"/>
              <a:t>Allows concurrent and parallel occurrence of various tasks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sp>
        <p:nvSpPr>
          <p:cNvPr id="364" name="Google Shape;364;p39"/>
          <p:cNvSpPr txBox="1"/>
          <p:nvPr>
            <p:ph idx="4294967295" type="ctrTitle"/>
          </p:nvPr>
        </p:nvSpPr>
        <p:spPr>
          <a:xfrm>
            <a:off x="457200" y="496575"/>
            <a:ext cx="52986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t>So, In Python is also good way??</a:t>
            </a:r>
            <a:endParaRPr sz="2000" u="sng"/>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365" name="Google Shape;365;p39"/>
          <p:cNvSpPr txBox="1"/>
          <p:nvPr>
            <p:ph idx="4294967295" type="ctrTitle"/>
          </p:nvPr>
        </p:nvSpPr>
        <p:spPr>
          <a:xfrm>
            <a:off x="457200" y="1048350"/>
            <a:ext cx="8314200" cy="33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default implementation of Python ‘CPython’ uses GIL (Global Interpreter Lock) to execute exactly one thread at the same time, even if run on a multi-core processor as GIL works only on one core regardless of the number of cores present in the machine.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Multithreading does not make much of a difference in execution time as it uses the same memory space and a single GIL, so any CPU-bound tasks do not have an impact on the performance of the multi-threaded programs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500"/>
                                        <p:tgtEl>
                                          <p:spTgt spid="3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sp>
        <p:nvSpPr>
          <p:cNvPr id="371" name="Google Shape;371;p40"/>
          <p:cNvSpPr txBox="1"/>
          <p:nvPr>
            <p:ph type="title"/>
          </p:nvPr>
        </p:nvSpPr>
        <p:spPr>
          <a:xfrm>
            <a:off x="1204900" y="903100"/>
            <a:ext cx="2727000" cy="20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THANKS! </a:t>
            </a:r>
            <a:endParaRPr sz="3600"/>
          </a:p>
          <a:p>
            <a:pPr indent="0" lvl="0" marL="0" rtl="0" algn="l">
              <a:spcBef>
                <a:spcPts val="0"/>
              </a:spcBef>
              <a:spcAft>
                <a:spcPts val="0"/>
              </a:spcAft>
              <a:buNone/>
            </a:pPr>
            <a:r>
              <a:rPr lang="en" sz="3600"/>
              <a:t>Enjoy our</a:t>
            </a:r>
            <a:endParaRPr sz="3600"/>
          </a:p>
          <a:p>
            <a:pPr indent="457200" lvl="0" marL="0" rtl="0" algn="l">
              <a:spcBef>
                <a:spcPts val="0"/>
              </a:spcBef>
              <a:spcAft>
                <a:spcPts val="0"/>
              </a:spcAft>
              <a:buNone/>
            </a:pPr>
            <a:r>
              <a:rPr lang="en" sz="3600"/>
              <a:t>work!</a:t>
            </a:r>
            <a:endParaRPr sz="3600"/>
          </a:p>
        </p:txBody>
      </p:sp>
      <p:sp>
        <p:nvSpPr>
          <p:cNvPr id="372" name="Google Shape;372;p40"/>
          <p:cNvSpPr txBox="1"/>
          <p:nvPr>
            <p:ph idx="1" type="body"/>
          </p:nvPr>
        </p:nvSpPr>
        <p:spPr>
          <a:xfrm>
            <a:off x="4545100" y="717400"/>
            <a:ext cx="4300800" cy="223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a:p>
            <a:pPr indent="0" lvl="0" marL="0" rtl="0" algn="l">
              <a:spcBef>
                <a:spcPts val="600"/>
              </a:spcBef>
              <a:spcAft>
                <a:spcPts val="0"/>
              </a:spcAft>
              <a:buClr>
                <a:schemeClr val="dk1"/>
              </a:buClr>
              <a:buSzPts val="1100"/>
              <a:buFont typeface="Arial"/>
              <a:buNone/>
            </a:pPr>
            <a:r>
              <a:rPr lang="en"/>
              <a:t>You can find us at</a:t>
            </a:r>
            <a:endParaRPr/>
          </a:p>
          <a:p>
            <a:pPr indent="-381000" lvl="0" marL="457200" rtl="0" algn="l">
              <a:spcBef>
                <a:spcPts val="600"/>
              </a:spcBef>
              <a:spcAft>
                <a:spcPts val="0"/>
              </a:spcAft>
              <a:buSzPts val="2400"/>
              <a:buChar char="▫"/>
            </a:pPr>
            <a:r>
              <a:rPr lang="en"/>
              <a:t>slava15.92@gmail.com</a:t>
            </a:r>
            <a:endParaRPr/>
          </a:p>
          <a:p>
            <a:pPr indent="-381000" lvl="0" marL="457200" rtl="0" algn="l">
              <a:spcBef>
                <a:spcPts val="0"/>
              </a:spcBef>
              <a:spcAft>
                <a:spcPts val="0"/>
              </a:spcAft>
              <a:buSzPts val="2400"/>
              <a:buChar char="▫"/>
            </a:pPr>
            <a:r>
              <a:rPr lang="en"/>
              <a:t>liadkh95@gmail.com</a:t>
            </a:r>
            <a:endParaRPr/>
          </a:p>
        </p:txBody>
      </p:sp>
      <p:grpSp>
        <p:nvGrpSpPr>
          <p:cNvPr id="373" name="Google Shape;373;p40"/>
          <p:cNvGrpSpPr/>
          <p:nvPr/>
        </p:nvGrpSpPr>
        <p:grpSpPr>
          <a:xfrm>
            <a:off x="574284" y="556824"/>
            <a:ext cx="292514" cy="292514"/>
            <a:chOff x="1278900" y="2333250"/>
            <a:chExt cx="381175" cy="381175"/>
          </a:xfrm>
        </p:grpSpPr>
        <p:sp>
          <p:nvSpPr>
            <p:cNvPr id="374" name="Google Shape;374;p40"/>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8" name="Google Shape;378;p40"/>
          <p:cNvPicPr preferRelativeResize="0"/>
          <p:nvPr/>
        </p:nvPicPr>
        <p:blipFill>
          <a:blip r:embed="rId3">
            <a:alphaModFix/>
          </a:blip>
          <a:stretch>
            <a:fillRect/>
          </a:stretch>
        </p:blipFill>
        <p:spPr>
          <a:xfrm>
            <a:off x="4016688" y="3076975"/>
            <a:ext cx="1716823" cy="1321749"/>
          </a:xfrm>
          <a:prstGeom prst="rect">
            <a:avLst/>
          </a:prstGeom>
          <a:noFill/>
          <a:ln>
            <a:noFill/>
          </a:ln>
        </p:spPr>
      </p:pic>
      <p:grpSp>
        <p:nvGrpSpPr>
          <p:cNvPr id="379" name="Google Shape;379;p40"/>
          <p:cNvGrpSpPr/>
          <p:nvPr/>
        </p:nvGrpSpPr>
        <p:grpSpPr>
          <a:xfrm>
            <a:off x="1917087" y="3428876"/>
            <a:ext cx="721743" cy="541604"/>
            <a:chOff x="5972700" y="2330200"/>
            <a:chExt cx="411625" cy="387275"/>
          </a:xfrm>
        </p:grpSpPr>
        <p:sp>
          <p:nvSpPr>
            <p:cNvPr id="380" name="Google Shape;380;p40"/>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500"/>
                                        <p:tgtEl>
                                          <p:spTgt spid="37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2000"/>
                                        <p:tgtEl>
                                          <p:spTgt spid="372"/>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ppt_w</p:attrName>
                                        </p:attrNameLst>
                                      </p:cBhvr>
                                      <p:tavLst>
                                        <p:tav fmla="" tm="0">
                                          <p:val>
                                            <p:strVal val="0"/>
                                          </p:val>
                                        </p:tav>
                                        <p:tav fmla="" tm="100000">
                                          <p:val>
                                            <p:strVal val="#ppt_w"/>
                                          </p:val>
                                        </p:tav>
                                      </p:tavLst>
                                    </p:anim>
                                    <p:anim calcmode="lin" valueType="num">
                                      <p:cBhvr additive="base">
                                        <p:cTn dur="1000"/>
                                        <p:tgtEl>
                                          <p:spTgt spid="3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99" name="Google Shape;99;p14"/>
          <p:cNvPicPr preferRelativeResize="0"/>
          <p:nvPr/>
        </p:nvPicPr>
        <p:blipFill>
          <a:blip r:embed="rId3">
            <a:alphaModFix/>
          </a:blip>
          <a:stretch>
            <a:fillRect/>
          </a:stretch>
        </p:blipFill>
        <p:spPr>
          <a:xfrm>
            <a:off x="1005925" y="2813024"/>
            <a:ext cx="2740275" cy="1440850"/>
          </a:xfrm>
          <a:prstGeom prst="rect">
            <a:avLst/>
          </a:prstGeom>
          <a:noFill/>
          <a:ln>
            <a:noFill/>
          </a:ln>
        </p:spPr>
      </p:pic>
      <p:sp>
        <p:nvSpPr>
          <p:cNvPr id="100" name="Google Shape;100;p14"/>
          <p:cNvSpPr/>
          <p:nvPr/>
        </p:nvSpPr>
        <p:spPr>
          <a:xfrm rot="-2853311">
            <a:off x="2379761" y="1651111"/>
            <a:ext cx="675676" cy="544444"/>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rot="2859780">
            <a:off x="5683769" y="1452622"/>
            <a:ext cx="675734" cy="544502"/>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10798473">
            <a:off x="4383390" y="3261176"/>
            <a:ext cx="675600" cy="5445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4"/>
          <p:cNvPicPr preferRelativeResize="0"/>
          <p:nvPr/>
        </p:nvPicPr>
        <p:blipFill>
          <a:blip r:embed="rId4">
            <a:alphaModFix/>
          </a:blip>
          <a:stretch>
            <a:fillRect/>
          </a:stretch>
        </p:blipFill>
        <p:spPr>
          <a:xfrm>
            <a:off x="3221752" y="382375"/>
            <a:ext cx="2295725" cy="1775544"/>
          </a:xfrm>
          <a:prstGeom prst="rect">
            <a:avLst/>
          </a:prstGeom>
          <a:noFill/>
          <a:ln>
            <a:noFill/>
          </a:ln>
        </p:spPr>
      </p:pic>
      <p:pic>
        <p:nvPicPr>
          <p:cNvPr id="104" name="Google Shape;104;p14"/>
          <p:cNvPicPr preferRelativeResize="0"/>
          <p:nvPr/>
        </p:nvPicPr>
        <p:blipFill>
          <a:blip r:embed="rId5">
            <a:alphaModFix/>
          </a:blip>
          <a:stretch>
            <a:fillRect/>
          </a:stretch>
        </p:blipFill>
        <p:spPr>
          <a:xfrm>
            <a:off x="5592775" y="2287313"/>
            <a:ext cx="2199024" cy="2492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400"/>
                                        <p:tgtEl>
                                          <p:spTgt spid="99"/>
                                        </p:tgtEl>
                                        <p:attrNameLst>
                                          <p:attrName>ppt_w</p:attrName>
                                        </p:attrNameLst>
                                      </p:cBhvr>
                                      <p:tavLst>
                                        <p:tav fmla="" tm="0">
                                          <p:val>
                                            <p:strVal val="0"/>
                                          </p:val>
                                        </p:tav>
                                        <p:tav fmla="" tm="100000">
                                          <p:val>
                                            <p:strVal val="#ppt_w"/>
                                          </p:val>
                                        </p:tav>
                                      </p:tavLst>
                                    </p:anim>
                                    <p:anim calcmode="lin" valueType="num">
                                      <p:cBhvr additive="base">
                                        <p:cTn dur="1400"/>
                                        <p:tgtEl>
                                          <p:spTgt spid="99"/>
                                        </p:tgtEl>
                                        <p:attrNameLst>
                                          <p:attrName>ppt_h</p:attrName>
                                        </p:attrNameLst>
                                      </p:cBhvr>
                                      <p:tavLst>
                                        <p:tav fmla="" tm="0">
                                          <p:val>
                                            <p:strVal val="0"/>
                                          </p:val>
                                        </p:tav>
                                        <p:tav fmla="" tm="100000">
                                          <p:val>
                                            <p:strVal val="#ppt_h"/>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ppt_w</p:attrName>
                                        </p:attrNameLst>
                                      </p:cBhvr>
                                      <p:tavLst>
                                        <p:tav fmla="" tm="0">
                                          <p:val>
                                            <p:strVal val="0"/>
                                          </p:val>
                                        </p:tav>
                                        <p:tav fmla="" tm="100000">
                                          <p:val>
                                            <p:strVal val="#ppt_w"/>
                                          </p:val>
                                        </p:tav>
                                      </p:tavLst>
                                    </p:anim>
                                    <p:anim calcmode="lin" valueType="num">
                                      <p:cBhvr additive="base">
                                        <p:cTn dur="1000"/>
                                        <p:tgtEl>
                                          <p:spTgt spid="103"/>
                                        </p:tgtEl>
                                        <p:attrNameLst>
                                          <p:attrName>ppt_h</p:attrName>
                                        </p:attrNameLst>
                                      </p:cBhvr>
                                      <p:tavLst>
                                        <p:tav fmla="" tm="0">
                                          <p:val>
                                            <p:strVal val="0"/>
                                          </p:val>
                                        </p:tav>
                                        <p:tav fmla="" tm="100000">
                                          <p:val>
                                            <p:strVal val="#ppt_h"/>
                                          </p:val>
                                        </p:tav>
                                      </p:tavLst>
                                    </p:anim>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4400"/>
                            </p:stCondLst>
                            <p:childTnLst>
                              <p:par>
                                <p:cTn fill="hold" nodeType="afterEffect" presetClass="entr" presetID="23" presetSubtype="16">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ppt_w</p:attrName>
                                        </p:attrNameLst>
                                      </p:cBhvr>
                                      <p:tavLst>
                                        <p:tav fmla="" tm="0">
                                          <p:val>
                                            <p:strVal val="0"/>
                                          </p:val>
                                        </p:tav>
                                        <p:tav fmla="" tm="100000">
                                          <p:val>
                                            <p:strVal val="#ppt_w"/>
                                          </p:val>
                                        </p:tav>
                                      </p:tavLst>
                                    </p:anim>
                                    <p:anim calcmode="lin" valueType="num">
                                      <p:cBhvr additive="base">
                                        <p:cTn dur="1000"/>
                                        <p:tgtEl>
                                          <p:spTgt spid="104"/>
                                        </p:tgtEl>
                                        <p:attrNameLst>
                                          <p:attrName>ppt_h</p:attrName>
                                        </p:attrNameLst>
                                      </p:cBhvr>
                                      <p:tavLst>
                                        <p:tav fmla="" tm="0">
                                          <p:val>
                                            <p:strVal val="0"/>
                                          </p:val>
                                        </p:tav>
                                        <p:tav fmla="" tm="100000">
                                          <p:val>
                                            <p:strVal val="#ppt_h"/>
                                          </p:val>
                                        </p:tav>
                                      </p:tavLst>
                                    </p:anim>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Montserrat"/>
                <a:ea typeface="Montserrat"/>
                <a:cs typeface="Montserrat"/>
                <a:sym typeface="Montserrat"/>
              </a:rPr>
              <a:t>‹#›</a:t>
            </a:fld>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5" name="Google Shape;115;p16"/>
          <p:cNvSpPr txBox="1"/>
          <p:nvPr>
            <p:ph idx="1" type="body"/>
          </p:nvPr>
        </p:nvSpPr>
        <p:spPr>
          <a:xfrm>
            <a:off x="291725" y="260575"/>
            <a:ext cx="5793000" cy="425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rgbClr val="000000"/>
                </a:solidFill>
              </a:rPr>
              <a:t>Python</a:t>
            </a:r>
            <a:r>
              <a:rPr lang="en" sz="2000"/>
              <a:t> is an interpreted language (execute instructions directly without compiling a program into machine-language instructions) high-level, general-purpose programming language. first released in 1991, Python's design philosophy emphasizes code readability with its notable use of significant whitespace. </a:t>
            </a:r>
            <a:br>
              <a:rPr lang="en" sz="2000"/>
            </a:br>
            <a:r>
              <a:rPr lang="en" sz="2000"/>
              <a:t>Its language constructs, and object-oriented approach, aim to help programmers write clear, logical code for small and large-scale projects.</a:t>
            </a:r>
            <a:endParaRPr sz="2000"/>
          </a:p>
          <a:p>
            <a:pPr indent="0" lvl="0" marL="0" rtl="0" algn="l">
              <a:spcBef>
                <a:spcPts val="600"/>
              </a:spcBef>
              <a:spcAft>
                <a:spcPts val="0"/>
              </a:spcAft>
              <a:buNone/>
            </a:pPr>
            <a:r>
              <a:rPr lang="en" sz="2000"/>
              <a:t>Python is dynamically typed and garbage collected.</a:t>
            </a:r>
            <a:endParaRPr sz="2000"/>
          </a:p>
        </p:txBody>
      </p:sp>
      <p:pic>
        <p:nvPicPr>
          <p:cNvPr id="116" name="Google Shape;116;p16"/>
          <p:cNvPicPr preferRelativeResize="0"/>
          <p:nvPr/>
        </p:nvPicPr>
        <p:blipFill>
          <a:blip r:embed="rId3">
            <a:alphaModFix/>
          </a:blip>
          <a:stretch>
            <a:fillRect/>
          </a:stretch>
        </p:blipFill>
        <p:spPr>
          <a:xfrm>
            <a:off x="6084775" y="883675"/>
            <a:ext cx="2530899" cy="3142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16"/>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26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1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Montserrat"/>
                <a:ea typeface="Montserrat"/>
                <a:cs typeface="Montserrat"/>
                <a:sym typeface="Montserrat"/>
              </a:rPr>
              <a:t>‹#›</a:t>
            </a:fld>
            <a:endParaRPr>
              <a:latin typeface="Montserrat"/>
              <a:ea typeface="Montserrat"/>
              <a:cs typeface="Montserrat"/>
              <a:sym typeface="Montserrat"/>
            </a:endParaRPr>
          </a:p>
        </p:txBody>
      </p:sp>
      <p:sp>
        <p:nvSpPr>
          <p:cNvPr id="122" name="Google Shape;122;p17"/>
          <p:cNvSpPr txBox="1"/>
          <p:nvPr>
            <p:ph idx="4294967295" type="ctrTitle"/>
          </p:nvPr>
        </p:nvSpPr>
        <p:spPr>
          <a:xfrm>
            <a:off x="980400" y="821325"/>
            <a:ext cx="7633200" cy="10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000000"/>
                </a:solidFill>
              </a:rPr>
              <a:t>Multithreading</a:t>
            </a:r>
            <a:endParaRPr sz="7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8" name="Google Shape;128;p18"/>
          <p:cNvSpPr txBox="1"/>
          <p:nvPr>
            <p:ph idx="1" type="body"/>
          </p:nvPr>
        </p:nvSpPr>
        <p:spPr>
          <a:xfrm>
            <a:off x="367925" y="660275"/>
            <a:ext cx="5096700" cy="363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rgbClr val="FFFFFF"/>
                </a:solidFill>
              </a:rPr>
              <a:t>A thread is a path which is followed during a program’s execution. Majority of programs run as a single thread. </a:t>
            </a:r>
            <a:br>
              <a:rPr lang="en" sz="2000"/>
            </a:br>
            <a:r>
              <a:rPr lang="en" sz="2000">
                <a:solidFill>
                  <a:srgbClr val="FFFFFF"/>
                </a:solidFill>
              </a:rPr>
              <a:t>For example, a program is not capable of reading keystrokes while making drawings. These tasks cannot be executed by the program at the same time. This problem can be solved through multitasking so that two or more tasks can be executed</a:t>
            </a:r>
            <a:r>
              <a:rPr lang="en" sz="2000"/>
              <a:t> </a:t>
            </a:r>
            <a:r>
              <a:rPr lang="en" sz="2000">
                <a:solidFill>
                  <a:srgbClr val="FFFFFF"/>
                </a:solidFill>
              </a:rPr>
              <a:t>simultaneously.</a:t>
            </a:r>
            <a:endParaRPr sz="2000">
              <a:solidFill>
                <a:srgbClr val="FFFFFF"/>
              </a:solidFill>
            </a:endParaRPr>
          </a:p>
        </p:txBody>
      </p:sp>
      <p:pic>
        <p:nvPicPr>
          <p:cNvPr id="129" name="Google Shape;129;p18"/>
          <p:cNvPicPr preferRelativeResize="0"/>
          <p:nvPr/>
        </p:nvPicPr>
        <p:blipFill>
          <a:blip r:embed="rId3">
            <a:alphaModFix/>
          </a:blip>
          <a:stretch>
            <a:fillRect/>
          </a:stretch>
        </p:blipFill>
        <p:spPr>
          <a:xfrm>
            <a:off x="5977500" y="1006025"/>
            <a:ext cx="2361425" cy="2606324"/>
          </a:xfrm>
          <a:prstGeom prst="rect">
            <a:avLst/>
          </a:prstGeom>
          <a:noFill/>
          <a:ln>
            <a:noFill/>
          </a:ln>
        </p:spPr>
      </p:pic>
      <p:sp>
        <p:nvSpPr>
          <p:cNvPr id="130" name="Google Shape;130;p18"/>
          <p:cNvSpPr txBox="1"/>
          <p:nvPr>
            <p:ph idx="1" type="body"/>
          </p:nvPr>
        </p:nvSpPr>
        <p:spPr>
          <a:xfrm>
            <a:off x="367925" y="305450"/>
            <a:ext cx="3872700" cy="47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u="sng">
                <a:solidFill>
                  <a:srgbClr val="FFFFFF"/>
                </a:solidFill>
              </a:rPr>
              <a:t>What is thread?</a:t>
            </a:r>
            <a:endParaRPr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500"/>
                                        <p:tgtEl>
                                          <p:spTgt spid="1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6" name="Google Shape;136;p19"/>
          <p:cNvSpPr txBox="1"/>
          <p:nvPr>
            <p:ph idx="1" type="body"/>
          </p:nvPr>
        </p:nvSpPr>
        <p:spPr>
          <a:xfrm>
            <a:off x="367925" y="952850"/>
            <a:ext cx="5739600" cy="337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2000">
                <a:solidFill>
                  <a:schemeClr val="lt1"/>
                </a:solidFill>
              </a:rPr>
              <a:t>Multithreading is the ability of a central processing unit (CPU) (or a single core in a multi-core processor) to provide multiple threads of execution concurrently, supported by the operating system. This approach differs from multiprocessing. </a:t>
            </a:r>
            <a:br>
              <a:rPr i="1" lang="en" sz="2000">
                <a:solidFill>
                  <a:schemeClr val="lt1"/>
                </a:solidFill>
              </a:rPr>
            </a:br>
            <a:r>
              <a:rPr i="1" lang="en" sz="2000">
                <a:solidFill>
                  <a:schemeClr val="lt1"/>
                </a:solidFill>
              </a:rPr>
              <a:t>In a multithreaded application, the threads share the resources of a single or multiple cores, which include the computing units, the CPU caches, and the translation lookaside buffer (TLB).</a:t>
            </a:r>
            <a:endParaRPr i="1" sz="2000">
              <a:solidFill>
                <a:schemeClr val="lt1"/>
              </a:solidFill>
            </a:endParaRPr>
          </a:p>
          <a:p>
            <a:pPr indent="0" lvl="0" marL="0" rtl="0" algn="l">
              <a:spcBef>
                <a:spcPts val="600"/>
              </a:spcBef>
              <a:spcAft>
                <a:spcPts val="0"/>
              </a:spcAft>
              <a:buNone/>
            </a:pPr>
            <a:r>
              <a:t/>
            </a:r>
            <a:endParaRPr b="1" sz="2000" u="sng"/>
          </a:p>
        </p:txBody>
      </p:sp>
      <p:pic>
        <p:nvPicPr>
          <p:cNvPr id="137" name="Google Shape;137;p19"/>
          <p:cNvPicPr preferRelativeResize="0"/>
          <p:nvPr/>
        </p:nvPicPr>
        <p:blipFill>
          <a:blip r:embed="rId3">
            <a:alphaModFix/>
          </a:blip>
          <a:stretch>
            <a:fillRect/>
          </a:stretch>
        </p:blipFill>
        <p:spPr>
          <a:xfrm>
            <a:off x="6252425" y="1270802"/>
            <a:ext cx="2318250" cy="2188800"/>
          </a:xfrm>
          <a:prstGeom prst="rect">
            <a:avLst/>
          </a:prstGeom>
          <a:noFill/>
          <a:ln>
            <a:noFill/>
          </a:ln>
        </p:spPr>
      </p:pic>
      <p:sp>
        <p:nvSpPr>
          <p:cNvPr id="138" name="Google Shape;138;p19"/>
          <p:cNvSpPr txBox="1"/>
          <p:nvPr>
            <p:ph idx="1" type="body"/>
          </p:nvPr>
        </p:nvSpPr>
        <p:spPr>
          <a:xfrm>
            <a:off x="444125" y="305450"/>
            <a:ext cx="3719700" cy="54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i="1" lang="en" sz="2000" u="sng">
                <a:solidFill>
                  <a:schemeClr val="lt1"/>
                </a:solidFill>
              </a:rPr>
              <a:t>So, What is Multithreading?</a:t>
            </a:r>
            <a:endParaRPr i="1" sz="2000">
              <a:solidFill>
                <a:schemeClr val="lt1"/>
              </a:solidFill>
            </a:endParaRPr>
          </a:p>
          <a:p>
            <a:pPr indent="0" lvl="0" marL="0" rtl="0" algn="l">
              <a:spcBef>
                <a:spcPts val="600"/>
              </a:spcBef>
              <a:spcAft>
                <a:spcPts val="0"/>
              </a:spcAft>
              <a:buNone/>
            </a:pPr>
            <a:r>
              <a:t/>
            </a:r>
            <a:endParaRPr b="1" sz="20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400"/>
                                        <p:tgtEl>
                                          <p:spTgt spid="137"/>
                                        </p:tgtEl>
                                        <p:attrNameLst>
                                          <p:attrName>ppt_w</p:attrName>
                                        </p:attrNameLst>
                                      </p:cBhvr>
                                      <p:tavLst>
                                        <p:tav fmla="" tm="0">
                                          <p:val>
                                            <p:strVal val="0"/>
                                          </p:val>
                                        </p:tav>
                                        <p:tav fmla="" tm="100000">
                                          <p:val>
                                            <p:strVal val="#ppt_w"/>
                                          </p:val>
                                        </p:tav>
                                      </p:tavLst>
                                    </p:anim>
                                    <p:anim calcmode="lin" valueType="num">
                                      <p:cBhvr additive="base">
                                        <p:cTn dur="1400"/>
                                        <p:tgtEl>
                                          <p:spTgt spid="13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idx="4294967295" type="ctrTitle"/>
          </p:nvPr>
        </p:nvSpPr>
        <p:spPr>
          <a:xfrm>
            <a:off x="1243775" y="2223850"/>
            <a:ext cx="5345700" cy="23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Fork</a:t>
            </a:r>
            <a:endParaRPr sz="7200"/>
          </a:p>
        </p:txBody>
      </p:sp>
      <p:sp>
        <p:nvSpPr>
          <p:cNvPr id="144" name="Google Shape;144;p2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45" name="Google Shape;145;p20"/>
          <p:cNvSpPr/>
          <p:nvPr/>
        </p:nvSpPr>
        <p:spPr>
          <a:xfrm rot="9835936">
            <a:off x="6580777" y="2593760"/>
            <a:ext cx="162728" cy="1553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0"/>
          <p:cNvGrpSpPr/>
          <p:nvPr/>
        </p:nvGrpSpPr>
        <p:grpSpPr>
          <a:xfrm>
            <a:off x="5000188" y="1088674"/>
            <a:ext cx="162685" cy="162919"/>
            <a:chOff x="5294400" y="974850"/>
            <a:chExt cx="416500" cy="417100"/>
          </a:xfrm>
        </p:grpSpPr>
        <p:sp>
          <p:nvSpPr>
            <p:cNvPr id="147" name="Google Shape;147;p20"/>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20"/>
          <p:cNvGrpSpPr/>
          <p:nvPr/>
        </p:nvGrpSpPr>
        <p:grpSpPr>
          <a:xfrm>
            <a:off x="7068971" y="1715282"/>
            <a:ext cx="1262238" cy="1262397"/>
            <a:chOff x="6643075" y="3664250"/>
            <a:chExt cx="407950" cy="407975"/>
          </a:xfrm>
        </p:grpSpPr>
        <p:sp>
          <p:nvSpPr>
            <p:cNvPr id="150" name="Google Shape;150;p20"/>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0"/>
          <p:cNvGrpSpPr/>
          <p:nvPr/>
        </p:nvGrpSpPr>
        <p:grpSpPr>
          <a:xfrm rot="4171020">
            <a:off x="6563376" y="1551792"/>
            <a:ext cx="454545" cy="454519"/>
            <a:chOff x="576250" y="4319400"/>
            <a:chExt cx="442075" cy="442050"/>
          </a:xfrm>
        </p:grpSpPr>
        <p:sp>
          <p:nvSpPr>
            <p:cNvPr id="153" name="Google Shape;153;p20"/>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20"/>
          <p:cNvGrpSpPr/>
          <p:nvPr/>
        </p:nvGrpSpPr>
        <p:grpSpPr>
          <a:xfrm>
            <a:off x="4620498" y="1288158"/>
            <a:ext cx="358875" cy="358875"/>
            <a:chOff x="5941025" y="3634400"/>
            <a:chExt cx="467650" cy="467650"/>
          </a:xfrm>
        </p:grpSpPr>
        <p:sp>
          <p:nvSpPr>
            <p:cNvPr id="158" name="Google Shape;158;p20"/>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p:nvPr/>
        </p:nvSpPr>
        <p:spPr>
          <a:xfrm rot="1902146">
            <a:off x="7410556" y="1156422"/>
            <a:ext cx="162718" cy="15536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130564">
            <a:off x="4363392" y="1257498"/>
            <a:ext cx="162712" cy="15536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827348" y="2810428"/>
            <a:ext cx="98496" cy="9404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rot="-9946640">
            <a:off x="7756225" y="760054"/>
            <a:ext cx="98495" cy="9404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rot="3967602">
            <a:off x="4264877" y="1514899"/>
            <a:ext cx="98505" cy="9405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rot="715072">
            <a:off x="5038782" y="1345443"/>
            <a:ext cx="1437259" cy="262263"/>
          </a:xfrm>
          <a:custGeom>
            <a:rect b="b" l="l" r="r" t="t"/>
            <a:pathLst>
              <a:path extrusionOk="0" h="10491" w="57493">
                <a:moveTo>
                  <a:pt x="0" y="10491"/>
                </a:moveTo>
                <a:cubicBezTo>
                  <a:pt x="4699" y="8766"/>
                  <a:pt x="18614" y="1056"/>
                  <a:pt x="28196" y="138"/>
                </a:cubicBezTo>
                <a:cubicBezTo>
                  <a:pt x="37778" y="-780"/>
                  <a:pt x="52610" y="4176"/>
                  <a:pt x="57493" y="4984"/>
                </a:cubicBezTo>
              </a:path>
            </a:pathLst>
          </a:custGeom>
          <a:noFill/>
          <a:ln cap="flat" cmpd="sng" w="9525">
            <a:solidFill>
              <a:srgbClr val="FFFFFF"/>
            </a:solidFill>
            <a:prstDash val="dash"/>
            <a:round/>
            <a:headEnd len="med" w="med" type="none"/>
            <a:tailEnd len="med" w="med" type="none"/>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